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0"/>
  </p:notesMasterIdLst>
  <p:sldIdLst>
    <p:sldId id="256" r:id="rId2"/>
    <p:sldId id="257" r:id="rId3"/>
    <p:sldId id="277" r:id="rId4"/>
    <p:sldId id="269" r:id="rId5"/>
    <p:sldId id="278" r:id="rId6"/>
    <p:sldId id="260" r:id="rId7"/>
    <p:sldId id="258" r:id="rId8"/>
    <p:sldId id="259" r:id="rId9"/>
    <p:sldId id="279" r:id="rId10"/>
    <p:sldId id="276" r:id="rId11"/>
    <p:sldId id="272" r:id="rId12"/>
    <p:sldId id="274" r:id="rId13"/>
    <p:sldId id="268" r:id="rId14"/>
    <p:sldId id="273" r:id="rId15"/>
    <p:sldId id="275" r:id="rId16"/>
    <p:sldId id="267"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748" autoAdjust="0"/>
  </p:normalViewPr>
  <p:slideViewPr>
    <p:cSldViewPr snapToGrid="0">
      <p:cViewPr>
        <p:scale>
          <a:sx n="53" d="100"/>
          <a:sy n="53" d="100"/>
        </p:scale>
        <p:origin x="45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B6145-0250-4129-A88C-01A8025D5199}" type="datetimeFigureOut">
              <a:rPr lang="en-US" smtClean="0"/>
              <a:t>5/13/2018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BF0E6-B4B0-4A88-9C8C-B6FD1C3E2062}" type="slidenum">
              <a:rPr lang="en-US" smtClean="0"/>
              <a:t>‹#›</a:t>
            </a:fld>
            <a:endParaRPr lang="en-US"/>
          </a:p>
        </p:txBody>
      </p:sp>
    </p:spTree>
    <p:extLst>
      <p:ext uri="{BB962C8B-B14F-4D97-AF65-F5344CB8AC3E}">
        <p14:creationId xmlns:p14="http://schemas.microsoft.com/office/powerpoint/2010/main" val="196326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t>
            </a:r>
            <a:r>
              <a:rPr lang="en-US" dirty="0" err="1"/>
              <a:t>asela</a:t>
            </a:r>
            <a:r>
              <a:rPr lang="en-US" dirty="0"/>
              <a:t> and I am not a physics major. I am a chemistry major, so I decided to pick a topic more chemistry related. So today I will be presenting to you guys about the research I did on simulating water using molecular dynamics and analyzing density as a function  of radius at various temperatures</a:t>
            </a:r>
          </a:p>
        </p:txBody>
      </p:sp>
      <p:sp>
        <p:nvSpPr>
          <p:cNvPr id="4" name="Slide Number Placeholder 3"/>
          <p:cNvSpPr>
            <a:spLocks noGrp="1"/>
          </p:cNvSpPr>
          <p:nvPr>
            <p:ph type="sldNum" sz="quarter" idx="10"/>
          </p:nvPr>
        </p:nvSpPr>
        <p:spPr/>
        <p:txBody>
          <a:bodyPr/>
          <a:lstStyle/>
          <a:p>
            <a:fld id="{E71BF0E6-B4B0-4A88-9C8C-B6FD1C3E2062}" type="slidenum">
              <a:rPr lang="en-US" smtClean="0"/>
              <a:t>1</a:t>
            </a:fld>
            <a:endParaRPr lang="en-US"/>
          </a:p>
        </p:txBody>
      </p:sp>
    </p:spTree>
    <p:extLst>
      <p:ext uri="{BB962C8B-B14F-4D97-AF65-F5344CB8AC3E}">
        <p14:creationId xmlns:p14="http://schemas.microsoft.com/office/powerpoint/2010/main" val="1185893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poured a lot of work into this project and I’ve worked hard on it for the last month. IT has become my baby of sorts but there are lots of </a:t>
            </a:r>
            <a:r>
              <a:rPr lang="en-US" dirty="0" err="1"/>
              <a:t>opporturnity</a:t>
            </a:r>
            <a:r>
              <a:rPr lang="en-US" dirty="0"/>
              <a:t> for growth. </a:t>
            </a:r>
          </a:p>
        </p:txBody>
      </p:sp>
      <p:sp>
        <p:nvSpPr>
          <p:cNvPr id="4" name="Slide Number Placeholder 3"/>
          <p:cNvSpPr>
            <a:spLocks noGrp="1"/>
          </p:cNvSpPr>
          <p:nvPr>
            <p:ph type="sldNum" sz="quarter" idx="10"/>
          </p:nvPr>
        </p:nvSpPr>
        <p:spPr/>
        <p:txBody>
          <a:bodyPr/>
          <a:lstStyle/>
          <a:p>
            <a:fld id="{E71BF0E6-B4B0-4A88-9C8C-B6FD1C3E2062}" type="slidenum">
              <a:rPr lang="en-US" smtClean="0"/>
              <a:t>16</a:t>
            </a:fld>
            <a:endParaRPr lang="en-US"/>
          </a:p>
        </p:txBody>
      </p:sp>
    </p:spTree>
    <p:extLst>
      <p:ext uri="{BB962C8B-B14F-4D97-AF65-F5344CB8AC3E}">
        <p14:creationId xmlns:p14="http://schemas.microsoft.com/office/powerpoint/2010/main" val="2259896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Molecular dynamics (MD) simulations is a method that uses equations of motion to directly simulate the dynamics of each particle within a system. Up here we have a couple of examples of systems that MD can simulate each increasing in complexity.  So as the system gets more complex, so do the equations of motion for the particles within. </a:t>
            </a:r>
          </a:p>
          <a:p>
            <a:r>
              <a:rPr lang="en-US" sz="1200" b="0" i="0" kern="1200" dirty="0">
                <a:solidFill>
                  <a:schemeClr val="tx1"/>
                </a:solidFill>
                <a:effectLst/>
                <a:latin typeface="+mn-lt"/>
                <a:ea typeface="+mn-ea"/>
                <a:cs typeface="+mn-cs"/>
              </a:rPr>
              <a:t>It can be used to simulate something as simple as a couple of particles in a 2D box, to molecules in 3D or even </a:t>
            </a:r>
            <a:r>
              <a:rPr lang="en-US" sz="1200" b="0" i="0" kern="1200" dirty="0" err="1">
                <a:solidFill>
                  <a:schemeClr val="tx1"/>
                </a:solidFill>
                <a:effectLst/>
                <a:latin typeface="+mn-lt"/>
                <a:ea typeface="+mn-ea"/>
                <a:cs typeface="+mn-cs"/>
              </a:rPr>
              <a:t>protiens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2</a:t>
            </a:fld>
            <a:endParaRPr lang="en-US"/>
          </a:p>
        </p:txBody>
      </p:sp>
    </p:spTree>
    <p:extLst>
      <p:ext uri="{BB962C8B-B14F-4D97-AF65-F5344CB8AC3E}">
        <p14:creationId xmlns:p14="http://schemas.microsoft.com/office/powerpoint/2010/main" val="1605693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Langevin integrator is simply a method that calculates the positions of the next timestep given initial positions and accelerations. SO this follows the same concepts as the </a:t>
            </a:r>
            <a:r>
              <a:rPr lang="en-US" dirty="0" err="1"/>
              <a:t>euler</a:t>
            </a:r>
            <a:r>
              <a:rPr lang="en-US" dirty="0"/>
              <a:t> and the </a:t>
            </a:r>
            <a:r>
              <a:rPr lang="en-US" dirty="0" err="1"/>
              <a:t>rungakutta</a:t>
            </a:r>
            <a:r>
              <a:rPr lang="en-US" dirty="0"/>
              <a:t> methods that we learned about in class. </a:t>
            </a:r>
          </a:p>
        </p:txBody>
      </p:sp>
      <p:sp>
        <p:nvSpPr>
          <p:cNvPr id="4" name="Slide Number Placeholder 3"/>
          <p:cNvSpPr>
            <a:spLocks noGrp="1"/>
          </p:cNvSpPr>
          <p:nvPr>
            <p:ph type="sldNum" sz="quarter" idx="10"/>
          </p:nvPr>
        </p:nvSpPr>
        <p:spPr/>
        <p:txBody>
          <a:bodyPr/>
          <a:lstStyle/>
          <a:p>
            <a:fld id="{E71BF0E6-B4B0-4A88-9C8C-B6FD1C3E2062}" type="slidenum">
              <a:rPr lang="en-US" smtClean="0"/>
              <a:t>3</a:t>
            </a:fld>
            <a:endParaRPr lang="en-US"/>
          </a:p>
        </p:txBody>
      </p:sp>
    </p:spTree>
    <p:extLst>
      <p:ext uri="{BB962C8B-B14F-4D97-AF65-F5344CB8AC3E}">
        <p14:creationId xmlns:p14="http://schemas.microsoft.com/office/powerpoint/2010/main" val="388425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Verlet</a:t>
            </a:r>
            <a:r>
              <a:rPr lang="en-US" sz="1200" b="0" i="0" kern="1200" dirty="0">
                <a:solidFill>
                  <a:schemeClr val="tx1"/>
                </a:solidFill>
                <a:effectLst/>
                <a:latin typeface="+mn-lt"/>
                <a:ea typeface="+mn-ea"/>
                <a:cs typeface="+mn-cs"/>
              </a:rPr>
              <a:t> method is a numerical method that integrates the Newton’s equations of motion by taking the Taylor expansion in the forward and backward direction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Adding the two equations and simplifying gives a term to calculate the </a:t>
            </a:r>
            <a:r>
              <a:rPr lang="en-US" sz="1200" b="0" i="0" kern="1200" dirty="0" err="1">
                <a:solidFill>
                  <a:schemeClr val="tx1"/>
                </a:solidFill>
                <a:effectLst/>
                <a:latin typeface="+mn-lt"/>
                <a:ea typeface="+mn-ea"/>
                <a:cs typeface="+mn-cs"/>
              </a:rPr>
              <a:t>postition</a:t>
            </a:r>
            <a:r>
              <a:rPr lang="en-US" sz="1200" b="0" i="0" kern="1200" dirty="0">
                <a:solidFill>
                  <a:schemeClr val="tx1"/>
                </a:solidFill>
                <a:effectLst/>
                <a:latin typeface="+mn-lt"/>
                <a:ea typeface="+mn-ea"/>
                <a:cs typeface="+mn-cs"/>
              </a:rPr>
              <a:t> at the next timestep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by using the current time step (</a:t>
            </a:r>
            <a:r>
              <a:rPr lang="en-US" sz="1200" b="0" i="0" u="none" strike="noStrike" kern="1200" dirty="0" err="1">
                <a:solidFill>
                  <a:schemeClr val="tx1"/>
                </a:solidFill>
                <a:effectLst/>
                <a:latin typeface="+mn-lt"/>
                <a:ea typeface="+mn-ea"/>
                <a:cs typeface="+mn-cs"/>
              </a:rPr>
              <a:t>yiyi</a:t>
            </a:r>
            <a:r>
              <a:rPr lang="en-US" sz="1200" b="0" i="0" kern="1200" dirty="0">
                <a:solidFill>
                  <a:schemeClr val="tx1"/>
                </a:solidFill>
                <a:effectLst/>
                <a:latin typeface="+mn-lt"/>
                <a:ea typeface="+mn-ea"/>
                <a:cs typeface="+mn-cs"/>
              </a:rPr>
              <a:t>), the previous time step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and the </a:t>
            </a:r>
            <a:r>
              <a:rPr lang="en-US" sz="1200" b="0" i="0" kern="1200" dirty="0" err="1">
                <a:solidFill>
                  <a:schemeClr val="tx1"/>
                </a:solidFill>
                <a:effectLst/>
                <a:latin typeface="+mn-lt"/>
                <a:ea typeface="+mn-ea"/>
                <a:cs typeface="+mn-cs"/>
              </a:rPr>
              <a:t>accelation</a:t>
            </a:r>
            <a:r>
              <a:rPr lang="en-US" sz="1200" b="0" i="0" kern="1200" dirty="0">
                <a:solidFill>
                  <a:schemeClr val="tx1"/>
                </a:solidFill>
                <a:effectLst/>
                <a:latin typeface="+mn-lt"/>
                <a:ea typeface="+mn-ea"/>
                <a:cs typeface="+mn-cs"/>
              </a:rPr>
              <a:t> of the particle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Unlike the </a:t>
            </a:r>
            <a:r>
              <a:rPr lang="en-US" sz="1200" b="0" i="0" kern="1200" dirty="0" err="1">
                <a:solidFill>
                  <a:schemeClr val="tx1"/>
                </a:solidFill>
                <a:effectLst/>
                <a:latin typeface="+mn-lt"/>
                <a:ea typeface="+mn-ea"/>
                <a:cs typeface="+mn-cs"/>
              </a:rPr>
              <a:t>Verlet</a:t>
            </a:r>
            <a:r>
              <a:rPr lang="en-US" sz="1200" b="0" i="0" kern="1200" dirty="0">
                <a:solidFill>
                  <a:schemeClr val="tx1"/>
                </a:solidFill>
                <a:effectLst/>
                <a:latin typeface="+mn-lt"/>
                <a:ea typeface="+mn-ea"/>
                <a:cs typeface="+mn-cs"/>
              </a:rPr>
              <a:t> method, the Langevin </a:t>
            </a:r>
            <a:r>
              <a:rPr lang="en-US" sz="1200" b="0" i="0" kern="1200" dirty="0" err="1">
                <a:solidFill>
                  <a:schemeClr val="tx1"/>
                </a:solidFill>
                <a:effectLst/>
                <a:latin typeface="+mn-lt"/>
                <a:ea typeface="+mn-ea"/>
                <a:cs typeface="+mn-cs"/>
              </a:rPr>
              <a:t>integrater</a:t>
            </a:r>
            <a:r>
              <a:rPr lang="en-US" sz="1200" b="0" i="0" kern="1200" dirty="0">
                <a:solidFill>
                  <a:schemeClr val="tx1"/>
                </a:solidFill>
                <a:effectLst/>
                <a:latin typeface="+mn-lt"/>
                <a:ea typeface="+mn-ea"/>
                <a:cs typeface="+mn-cs"/>
              </a:rPr>
              <a:t> uses the Langevin equations of motion and these equations have the added ability to control temperature within the system and add friction to the system which is required for the aims of this project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the error term to be an order of </a:t>
            </a:r>
            <a:r>
              <a:rPr lang="en-US" sz="1200" b="0" i="0" u="none" strike="noStrike" kern="1200" dirty="0" err="1">
                <a:solidFill>
                  <a:schemeClr val="tx1"/>
                </a:solidFill>
                <a:effectLst/>
                <a:latin typeface="+mn-lt"/>
                <a:ea typeface="+mn-ea"/>
                <a:cs typeface="+mn-cs"/>
              </a:rPr>
              <a:t>ΔtΔt</a:t>
            </a:r>
            <a:r>
              <a:rPr lang="en-US" sz="1200" b="0" i="0" kern="1200" dirty="0">
                <a:solidFill>
                  <a:schemeClr val="tx1"/>
                </a:solidFill>
                <a:effectLst/>
                <a:latin typeface="+mn-lt"/>
                <a:ea typeface="+mn-ea"/>
                <a:cs typeface="+mn-cs"/>
              </a:rPr>
              <a:t> smaller than the 2nd order Runge-</a:t>
            </a:r>
            <a:r>
              <a:rPr lang="en-US" sz="1200" b="0" i="0" kern="1200" dirty="0" err="1">
                <a:solidFill>
                  <a:schemeClr val="tx1"/>
                </a:solidFill>
                <a:effectLst/>
                <a:latin typeface="+mn-lt"/>
                <a:ea typeface="+mn-ea"/>
                <a:cs typeface="+mn-cs"/>
              </a:rPr>
              <a:t>Kutta</a:t>
            </a:r>
            <a:r>
              <a:rPr lang="en-US" sz="1200" b="0" i="0" kern="1200" dirty="0">
                <a:solidFill>
                  <a:schemeClr val="tx1"/>
                </a:solidFill>
                <a:effectLst/>
                <a:latin typeface="+mn-lt"/>
                <a:ea typeface="+mn-ea"/>
                <a:cs typeface="+mn-cs"/>
              </a:rPr>
              <a:t> method and it avoids the calculation of </a:t>
            </a:r>
            <a:r>
              <a:rPr lang="en-US" sz="1200" b="0" i="0" kern="1200" dirty="0" err="1">
                <a:solidFill>
                  <a:schemeClr val="tx1"/>
                </a:solidFill>
                <a:effectLst/>
                <a:latin typeface="+mn-lt"/>
                <a:ea typeface="+mn-ea"/>
                <a:cs typeface="+mn-cs"/>
              </a:rPr>
              <a:t>dy</a:t>
            </a:r>
            <a:r>
              <a:rPr lang="en-US" sz="1200" b="0" i="0" kern="1200" dirty="0">
                <a:solidFill>
                  <a:schemeClr val="tx1"/>
                </a:solidFill>
                <a:effectLst/>
                <a:latin typeface="+mn-lt"/>
                <a:ea typeface="+mn-ea"/>
                <a:cs typeface="+mn-cs"/>
              </a:rPr>
              <a:t>/dt. Thus, this calculation provides a smaller numerical error while keeping the calculations relatively simple. However, it is important to note that the </a:t>
            </a:r>
            <a:r>
              <a:rPr lang="en-US" sz="1200" b="0" i="0" u="none" strike="noStrike" kern="1200" dirty="0">
                <a:solidFill>
                  <a:schemeClr val="tx1"/>
                </a:solidFill>
                <a:effectLst/>
                <a:latin typeface="+mn-lt"/>
                <a:ea typeface="+mn-ea"/>
                <a:cs typeface="+mn-cs"/>
              </a:rPr>
              <a:t>yi−1yi−1</a:t>
            </a:r>
            <a:r>
              <a:rPr lang="en-US" sz="1200" b="0" i="0" kern="1200" dirty="0">
                <a:solidFill>
                  <a:schemeClr val="tx1"/>
                </a:solidFill>
                <a:effectLst/>
                <a:latin typeface="+mn-lt"/>
                <a:ea typeface="+mn-ea"/>
                <a:cs typeface="+mn-cs"/>
              </a:rPr>
              <a:t> needs to be provided by to start the algorithm. This value can be determined via another method such as Euler or Runge-</a:t>
            </a:r>
            <a:r>
              <a:rPr lang="en-US" sz="1200" b="0" i="0" kern="1200" dirty="0" err="1">
                <a:solidFill>
                  <a:schemeClr val="tx1"/>
                </a:solidFill>
                <a:effectLst/>
                <a:latin typeface="+mn-lt"/>
                <a:ea typeface="+mn-ea"/>
                <a:cs typeface="+mn-cs"/>
              </a:rPr>
              <a:t>Kutta</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4</a:t>
            </a:fld>
            <a:endParaRPr lang="en-US"/>
          </a:p>
        </p:txBody>
      </p:sp>
    </p:spTree>
    <p:extLst>
      <p:ext uri="{BB962C8B-B14F-4D97-AF65-F5344CB8AC3E}">
        <p14:creationId xmlns:p14="http://schemas.microsoft.com/office/powerpoint/2010/main" val="3636951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 charge to charge interactions are interaction between charged particles. Van der Waal forces are defined as momentary dipoles caused by nearby particles. Dipole-dipole interactions result in the interaction between two dipolar molecules and quadruple interactions exhibit interactions dependent on the </a:t>
            </a:r>
            <a:r>
              <a:rPr lang="en-US" sz="1200" b="0" i="0" kern="1200" dirty="0" err="1">
                <a:solidFill>
                  <a:schemeClr val="tx1"/>
                </a:solidFill>
                <a:effectLst/>
                <a:latin typeface="+mn-lt"/>
                <a:ea typeface="+mn-ea"/>
                <a:cs typeface="+mn-cs"/>
              </a:rPr>
              <a:t>polarizablility</a:t>
            </a:r>
            <a:r>
              <a:rPr lang="en-US" sz="1200" b="0" i="0" kern="1200" dirty="0">
                <a:solidFill>
                  <a:schemeClr val="tx1"/>
                </a:solidFill>
                <a:effectLst/>
                <a:latin typeface="+mn-lt"/>
                <a:ea typeface="+mn-ea"/>
                <a:cs typeface="+mn-cs"/>
              </a:rPr>
              <a:t> of the molecule. </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5</a:t>
            </a:fld>
            <a:endParaRPr lang="en-US"/>
          </a:p>
        </p:txBody>
      </p:sp>
    </p:spTree>
    <p:extLst>
      <p:ext uri="{BB962C8B-B14F-4D97-AF65-F5344CB8AC3E}">
        <p14:creationId xmlns:p14="http://schemas.microsoft.com/office/powerpoint/2010/main" val="425570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for this study lies behind the method and the subject. </a:t>
            </a:r>
          </a:p>
          <a:p>
            <a:r>
              <a:rPr lang="en-US" dirty="0"/>
              <a:t>In the field of chemistry MD is a  perfect method because chemistry is all about studying the behaviors of particles which in our case is molecules. This summer I’ll be doing research with </a:t>
            </a:r>
            <a:r>
              <a:rPr lang="en-US" dirty="0" err="1"/>
              <a:t>johnson</a:t>
            </a:r>
            <a:r>
              <a:rPr lang="en-US" dirty="0"/>
              <a:t> as well and this was a perfect opportunity for me to familiarize myself with the method I’ll be using to study proteins this summer. </a:t>
            </a:r>
          </a:p>
          <a:p>
            <a:endParaRPr lang="en-US" dirty="0"/>
          </a:p>
          <a:p>
            <a:r>
              <a:rPr lang="en-US" dirty="0"/>
              <a:t>And why study water? Well fist of all water is pretty </a:t>
            </a:r>
            <a:r>
              <a:rPr lang="en-US" dirty="0" err="1"/>
              <a:t>freaken</a:t>
            </a:r>
            <a:r>
              <a:rPr lang="en-US" dirty="0"/>
              <a:t> cool. 71% of earths surface, 60 percent of human body, there is no doubt it plays a huge role in nature it deserves all of the attention. But more practically, I could have looked at something really simple as the 2D box with particles in it, but I wanted observe something with more </a:t>
            </a:r>
            <a:r>
              <a:rPr lang="en-US" dirty="0" err="1"/>
              <a:t>realistitic</a:t>
            </a:r>
            <a:r>
              <a:rPr lang="en-US" dirty="0"/>
              <a:t>. Water is simple enough to be able to simulate with the tools I had in </a:t>
            </a:r>
            <a:r>
              <a:rPr lang="en-US" dirty="0" err="1"/>
              <a:t>johnsons</a:t>
            </a:r>
            <a:r>
              <a:rPr lang="en-US" dirty="0"/>
              <a:t> lab, but with a lot of meaning because there are a lot of unique properties of water that I wanted to see if I could see them through molecular dynamics simulations.</a:t>
            </a:r>
          </a:p>
        </p:txBody>
      </p:sp>
      <p:sp>
        <p:nvSpPr>
          <p:cNvPr id="4" name="Slide Number Placeholder 3"/>
          <p:cNvSpPr>
            <a:spLocks noGrp="1"/>
          </p:cNvSpPr>
          <p:nvPr>
            <p:ph type="sldNum" sz="quarter" idx="10"/>
          </p:nvPr>
        </p:nvSpPr>
        <p:spPr/>
        <p:txBody>
          <a:bodyPr/>
          <a:lstStyle/>
          <a:p>
            <a:fld id="{E71BF0E6-B4B0-4A88-9C8C-B6FD1C3E2062}" type="slidenum">
              <a:rPr lang="en-US" smtClean="0"/>
              <a:t>6</a:t>
            </a:fld>
            <a:endParaRPr lang="en-US"/>
          </a:p>
        </p:txBody>
      </p:sp>
    </p:spTree>
    <p:extLst>
      <p:ext uri="{BB962C8B-B14F-4D97-AF65-F5344CB8AC3E}">
        <p14:creationId xmlns:p14="http://schemas.microsoft.com/office/powerpoint/2010/main" val="206486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t>
            </a:r>
            <a:r>
              <a:rPr lang="en-US" dirty="0" err="1"/>
              <a:t>unqie</a:t>
            </a:r>
            <a:r>
              <a:rPr lang="en-US" dirty="0"/>
              <a:t> properties of water lie behind its structure. </a:t>
            </a:r>
          </a:p>
        </p:txBody>
      </p:sp>
      <p:sp>
        <p:nvSpPr>
          <p:cNvPr id="4" name="Slide Number Placeholder 3"/>
          <p:cNvSpPr>
            <a:spLocks noGrp="1"/>
          </p:cNvSpPr>
          <p:nvPr>
            <p:ph type="sldNum" sz="quarter" idx="10"/>
          </p:nvPr>
        </p:nvSpPr>
        <p:spPr/>
        <p:txBody>
          <a:bodyPr/>
          <a:lstStyle/>
          <a:p>
            <a:fld id="{E71BF0E6-B4B0-4A88-9C8C-B6FD1C3E2062}" type="slidenum">
              <a:rPr lang="en-US" smtClean="0"/>
              <a:t>7</a:t>
            </a:fld>
            <a:endParaRPr lang="en-US"/>
          </a:p>
        </p:txBody>
      </p:sp>
    </p:spTree>
    <p:extLst>
      <p:ext uri="{BB962C8B-B14F-4D97-AF65-F5344CB8AC3E}">
        <p14:creationId xmlns:p14="http://schemas.microsoft.com/office/powerpoint/2010/main" val="2234254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and density,</a:t>
            </a:r>
          </a:p>
          <a:p>
            <a:r>
              <a:rPr lang="en-US" dirty="0" err="1"/>
              <a:t>Hydorgen</a:t>
            </a:r>
            <a:r>
              <a:rPr lang="en-US" dirty="0"/>
              <a:t> bonds are the strongest intermolecular </a:t>
            </a:r>
            <a:r>
              <a:rPr lang="en-US" dirty="0" err="1"/>
              <a:t>forses</a:t>
            </a:r>
            <a:r>
              <a:rPr lang="en-US" dirty="0"/>
              <a:t>. In Ice the water </a:t>
            </a:r>
            <a:r>
              <a:rPr lang="en-US" dirty="0" err="1"/>
              <a:t>molecues</a:t>
            </a:r>
            <a:r>
              <a:rPr lang="en-US" dirty="0"/>
              <a:t> assume a crystal structure dictated by a vast network of hydrogen bonds </a:t>
            </a:r>
          </a:p>
          <a:p>
            <a:endParaRPr lang="en-US" dirty="0"/>
          </a:p>
          <a:p>
            <a:r>
              <a:rPr lang="en-US" dirty="0"/>
              <a:t>SO I used MD simulations to simulate water at several different temperatures that contain each phase of water. </a:t>
            </a:r>
          </a:p>
        </p:txBody>
      </p:sp>
      <p:sp>
        <p:nvSpPr>
          <p:cNvPr id="4" name="Slide Number Placeholder 3"/>
          <p:cNvSpPr>
            <a:spLocks noGrp="1"/>
          </p:cNvSpPr>
          <p:nvPr>
            <p:ph type="sldNum" sz="quarter" idx="10"/>
          </p:nvPr>
        </p:nvSpPr>
        <p:spPr/>
        <p:txBody>
          <a:bodyPr/>
          <a:lstStyle/>
          <a:p>
            <a:fld id="{E71BF0E6-B4B0-4A88-9C8C-B6FD1C3E2062}" type="slidenum">
              <a:rPr lang="en-US" smtClean="0"/>
              <a:t>8</a:t>
            </a:fld>
            <a:endParaRPr lang="en-US"/>
          </a:p>
        </p:txBody>
      </p:sp>
    </p:spTree>
    <p:extLst>
      <p:ext uri="{BB962C8B-B14F-4D97-AF65-F5344CB8AC3E}">
        <p14:creationId xmlns:p14="http://schemas.microsoft.com/office/powerpoint/2010/main" val="252342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by making the size of h small, an approximation can be calculated. Accuracy can be further improved by using the central difference (see below). This alteration to the definition of the derivative still approximates the derivative using the difference between two values of f(x) at points a distance h apart. The only thing that has changed is that the two points are now placed symmetrically around point x. One point is at 0.5h above x and the other is 0.5h below 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we are taking the derivative of a sampled set of data, we do not know the value of the function at x+0.5h or x-0.5h. Thus, the equation must be altered further to fit this situation. By using points in the sample that are 2h apart the central difference method can be applied. The formula for the central difference will now become:</a:t>
            </a:r>
            <a:endParaRPr lang="en-US" dirty="0"/>
          </a:p>
        </p:txBody>
      </p:sp>
      <p:sp>
        <p:nvSpPr>
          <p:cNvPr id="4" name="Slide Number Placeholder 3"/>
          <p:cNvSpPr>
            <a:spLocks noGrp="1"/>
          </p:cNvSpPr>
          <p:nvPr>
            <p:ph type="sldNum" sz="quarter" idx="10"/>
          </p:nvPr>
        </p:nvSpPr>
        <p:spPr/>
        <p:txBody>
          <a:bodyPr/>
          <a:lstStyle/>
          <a:p>
            <a:fld id="{E71BF0E6-B4B0-4A88-9C8C-B6FD1C3E2062}" type="slidenum">
              <a:rPr lang="en-US" smtClean="0"/>
              <a:t>13</a:t>
            </a:fld>
            <a:endParaRPr lang="en-US"/>
          </a:p>
        </p:txBody>
      </p:sp>
    </p:spTree>
    <p:extLst>
      <p:ext uri="{BB962C8B-B14F-4D97-AF65-F5344CB8AC3E}">
        <p14:creationId xmlns:p14="http://schemas.microsoft.com/office/powerpoint/2010/main" val="1678196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769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835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6708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5756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7607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0783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8965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7618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704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7977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5/13/2018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103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5/13/2018</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9993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wt.kimiq.com/lewis-dot-diagram-for-water/" TargetMode="External"/><Relationship Id="rId5" Type="http://schemas.openxmlformats.org/officeDocument/2006/relationships/hyperlink" Target="https://alevelbiology.co.uk/notes/water-structure-properties/" TargetMode="Externa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chem.libretexts.org/Textbook_Maps/General_Chemistry_Textbook_Maps/Map:_Chem1_(Lower)/07:_Solids_and_Liquids/7.03:_Hydrogen-Bonding_and_Water" TargetMode="External"/><Relationship Id="rId5" Type="http://schemas.openxmlformats.org/officeDocument/2006/relationships/hyperlink" Target="https://socratic.org/questions/how-is-hydrogen-bonding-among-water-molecules-related-to-the-structure-of-the-wa" TargetMode="Externa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0k_sim">
            <a:hlinkClick r:id="" action="ppaction://media"/>
            <a:extLst>
              <a:ext uri="{FF2B5EF4-FFF2-40B4-BE49-F238E27FC236}">
                <a16:creationId xmlns:a16="http://schemas.microsoft.com/office/drawing/2014/main" id="{8A9B04C4-4BC8-4971-8BCE-50C750140CA1}"/>
              </a:ext>
            </a:extLst>
          </p:cNvPr>
          <p:cNvPicPr>
            <a:picLocks noChangeAspect="1"/>
          </p:cNvPicPr>
          <p:nvPr>
            <a:videoFile r:link="rId1"/>
            <p:extLst>
              <p:ext uri="{DAA4B4D4-6D71-4841-9C94-3DE7FCFB9230}">
                <p14:media xmlns:p14="http://schemas.microsoft.com/office/powerpoint/2010/main" r:embed="rId2">
                  <p14:trim end="27211.2666"/>
                </p14:media>
              </p:ext>
            </p:extLst>
          </p:nvPr>
        </p:nvPicPr>
        <p:blipFill>
          <a:blip r:embed="rId5">
            <a:lum bright="-5000" contrast="-1000"/>
          </a:blip>
          <a:stretch>
            <a:fillRect/>
          </a:stretch>
        </p:blipFill>
        <p:spPr>
          <a:xfrm>
            <a:off x="374848" y="-917687"/>
            <a:ext cx="11166752" cy="8693374"/>
          </a:xfrm>
          <a:prstGeom prst="rect">
            <a:avLst/>
          </a:prstGeom>
        </p:spPr>
      </p:pic>
      <p:sp>
        <p:nvSpPr>
          <p:cNvPr id="2" name="Title 1">
            <a:extLst>
              <a:ext uri="{FF2B5EF4-FFF2-40B4-BE49-F238E27FC236}">
                <a16:creationId xmlns:a16="http://schemas.microsoft.com/office/drawing/2014/main" id="{AB83E501-BE17-432D-8000-610647C83604}"/>
              </a:ext>
            </a:extLst>
          </p:cNvPr>
          <p:cNvSpPr>
            <a:spLocks noGrp="1"/>
          </p:cNvSpPr>
          <p:nvPr>
            <p:ph type="ctrTitle"/>
          </p:nvPr>
        </p:nvSpPr>
        <p:spPr>
          <a:ln>
            <a:noFill/>
          </a:ln>
        </p:spPr>
        <p:txBody>
          <a:bodyPr/>
          <a:lstStyle/>
          <a:p>
            <a:r>
              <a:rPr lang="en-US" dirty="0">
                <a:ln>
                  <a:solidFill>
                    <a:schemeClr val="bg1"/>
                  </a:solidFill>
                </a:ln>
                <a:solidFill>
                  <a:schemeClr val="tx1"/>
                </a:solidFill>
              </a:rPr>
              <a:t>Simulating water</a:t>
            </a:r>
            <a:br>
              <a:rPr lang="en-US" dirty="0">
                <a:ln>
                  <a:solidFill>
                    <a:schemeClr val="bg1"/>
                  </a:solidFill>
                </a:ln>
                <a:solidFill>
                  <a:schemeClr val="tx1"/>
                </a:solidFill>
              </a:rPr>
            </a:br>
            <a:r>
              <a:rPr lang="en-US" dirty="0">
                <a:ln>
                  <a:solidFill>
                    <a:schemeClr val="bg1"/>
                  </a:solidFill>
                </a:ln>
                <a:solidFill>
                  <a:schemeClr val="tx1"/>
                </a:solidFill>
              </a:rPr>
              <a:t>analyzing Density</a:t>
            </a:r>
          </a:p>
        </p:txBody>
      </p:sp>
      <p:sp>
        <p:nvSpPr>
          <p:cNvPr id="3" name="Subtitle 2">
            <a:extLst>
              <a:ext uri="{FF2B5EF4-FFF2-40B4-BE49-F238E27FC236}">
                <a16:creationId xmlns:a16="http://schemas.microsoft.com/office/drawing/2014/main" id="{7B54EA7F-C754-4F17-9BDC-C5C6BE4367F6}"/>
              </a:ext>
            </a:extLst>
          </p:cNvPr>
          <p:cNvSpPr>
            <a:spLocks noGrp="1"/>
          </p:cNvSpPr>
          <p:nvPr>
            <p:ph type="subTitle" idx="1"/>
          </p:nvPr>
        </p:nvSpPr>
        <p:spPr/>
        <p:txBody>
          <a:bodyPr/>
          <a:lstStyle/>
          <a:p>
            <a:r>
              <a:rPr lang="en-US" dirty="0"/>
              <a:t>Asela Chandrasinghe</a:t>
            </a:r>
          </a:p>
        </p:txBody>
      </p:sp>
    </p:spTree>
    <p:extLst>
      <p:ext uri="{BB962C8B-B14F-4D97-AF65-F5344CB8AC3E}">
        <p14:creationId xmlns:p14="http://schemas.microsoft.com/office/powerpoint/2010/main" val="139200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1BE4F8-2653-46CE-8D0A-5613CE54DE60}"/>
              </a:ext>
            </a:extLst>
          </p:cNvPr>
          <p:cNvSpPr>
            <a:spLocks noGrp="1"/>
          </p:cNvSpPr>
          <p:nvPr>
            <p:ph type="title"/>
          </p:nvPr>
        </p:nvSpPr>
        <p:spPr>
          <a:xfrm>
            <a:off x="1444671" y="798973"/>
            <a:ext cx="2961967" cy="1605180"/>
          </a:xfrm>
        </p:spPr>
        <p:txBody>
          <a:bodyPr/>
          <a:lstStyle/>
          <a:p>
            <a:r>
              <a:rPr lang="en-US" dirty="0">
                <a:solidFill>
                  <a:schemeClr val="tx1"/>
                </a:solidFill>
              </a:rPr>
              <a:t>Simulation Setup</a:t>
            </a:r>
          </a:p>
        </p:txBody>
      </p:sp>
      <p:sp>
        <p:nvSpPr>
          <p:cNvPr id="9" name="Text Placeholder 8">
            <a:extLst>
              <a:ext uri="{FF2B5EF4-FFF2-40B4-BE49-F238E27FC236}">
                <a16:creationId xmlns:a16="http://schemas.microsoft.com/office/drawing/2014/main" id="{54F40773-1FF1-421B-A14F-B8E27D72C222}"/>
              </a:ext>
            </a:extLst>
          </p:cNvPr>
          <p:cNvSpPr>
            <a:spLocks noGrp="1"/>
          </p:cNvSpPr>
          <p:nvPr>
            <p:ph type="body" sz="half" idx="2"/>
          </p:nvPr>
        </p:nvSpPr>
        <p:spPr>
          <a:xfrm>
            <a:off x="1444671" y="2404153"/>
            <a:ext cx="2961967" cy="3049519"/>
          </a:xfrm>
        </p:spPr>
        <p:txBody>
          <a:bodyPr>
            <a:normAutofit lnSpcReduction="10000"/>
          </a:bodyPr>
          <a:lstStyle/>
          <a:p>
            <a:pPr marL="285750" indent="-285750">
              <a:buFont typeface="Arial" panose="020B0604020202020204" pitchFamily="34" charset="0"/>
              <a:buChar char="•"/>
            </a:pPr>
            <a:r>
              <a:rPr lang="en-US" dirty="0"/>
              <a:t>2,000 molecules</a:t>
            </a:r>
          </a:p>
          <a:p>
            <a:pPr marL="285750" indent="-285750">
              <a:buFont typeface="Arial" panose="020B0604020202020204" pitchFamily="34" charset="0"/>
              <a:buChar char="•"/>
            </a:pPr>
            <a:r>
              <a:rPr lang="en-US" dirty="0"/>
              <a:t>Annealing in 11,500 time steps</a:t>
            </a:r>
          </a:p>
          <a:p>
            <a:pPr marL="742950" lvl="1" indent="-285750">
              <a:buFont typeface="Arial" panose="020B0604020202020204" pitchFamily="34" charset="0"/>
              <a:buChar char="•"/>
            </a:pPr>
            <a:r>
              <a:rPr lang="en-US" dirty="0"/>
              <a:t>2,000 steps at 300K</a:t>
            </a:r>
          </a:p>
          <a:p>
            <a:pPr marL="742950" lvl="1" indent="-285750">
              <a:buFont typeface="Arial" panose="020B0604020202020204" pitchFamily="34" charset="0"/>
              <a:buChar char="•"/>
            </a:pPr>
            <a:r>
              <a:rPr lang="en-US" dirty="0"/>
              <a:t>500 steps at each temp going down</a:t>
            </a:r>
          </a:p>
          <a:p>
            <a:pPr marL="285750" indent="-285750">
              <a:buFont typeface="Arial" panose="020B0604020202020204" pitchFamily="34" charset="0"/>
              <a:buChar char="•"/>
            </a:pPr>
            <a:r>
              <a:rPr lang="en-US" dirty="0"/>
              <a:t>Equilibrate 1,000</a:t>
            </a:r>
          </a:p>
          <a:p>
            <a:pPr marL="285750" indent="-285750">
              <a:buFont typeface="Arial" panose="020B0604020202020204" pitchFamily="34" charset="0"/>
              <a:buChar char="•"/>
            </a:pPr>
            <a:r>
              <a:rPr lang="en-US" dirty="0"/>
              <a:t>Collect every 40 steps for 4,000 steps (160 samples)</a:t>
            </a:r>
          </a:p>
          <a:p>
            <a:endParaRPr lang="en-US" dirty="0"/>
          </a:p>
        </p:txBody>
      </p:sp>
      <p:pic>
        <p:nvPicPr>
          <p:cNvPr id="10" name="Content Placeholder 9">
            <a:extLst>
              <a:ext uri="{FF2B5EF4-FFF2-40B4-BE49-F238E27FC236}">
                <a16:creationId xmlns:a16="http://schemas.microsoft.com/office/drawing/2014/main" id="{7B7A89D7-D12D-4B1D-8B0B-F268714BA39F}"/>
              </a:ext>
            </a:extLst>
          </p:cNvPr>
          <p:cNvPicPr>
            <a:picLocks noGrp="1" noChangeAspect="1"/>
          </p:cNvPicPr>
          <p:nvPr>
            <p:ph idx="1"/>
          </p:nvPr>
        </p:nvPicPr>
        <p:blipFill>
          <a:blip r:embed="rId2"/>
          <a:stretch>
            <a:fillRect/>
          </a:stretch>
        </p:blipFill>
        <p:spPr>
          <a:xfrm>
            <a:off x="4778876" y="2582206"/>
            <a:ext cx="6932930" cy="2871466"/>
          </a:xfrm>
          <a:prstGeom prst="rect">
            <a:avLst/>
          </a:prstGeom>
        </p:spPr>
      </p:pic>
      <p:pic>
        <p:nvPicPr>
          <p:cNvPr id="5" name="Picture 4">
            <a:extLst>
              <a:ext uri="{FF2B5EF4-FFF2-40B4-BE49-F238E27FC236}">
                <a16:creationId xmlns:a16="http://schemas.microsoft.com/office/drawing/2014/main" id="{C29300DE-8F85-4D59-8326-428798ABECDB}"/>
              </a:ext>
            </a:extLst>
          </p:cNvPr>
          <p:cNvPicPr>
            <a:picLocks noChangeAspect="1"/>
          </p:cNvPicPr>
          <p:nvPr/>
        </p:nvPicPr>
        <p:blipFill rotWithShape="1">
          <a:blip r:embed="rId3"/>
          <a:srcRect t="7550" b="11955"/>
          <a:stretch/>
        </p:blipFill>
        <p:spPr>
          <a:xfrm>
            <a:off x="7126137" y="288757"/>
            <a:ext cx="2607945" cy="2115395"/>
          </a:xfrm>
          <a:prstGeom prst="rect">
            <a:avLst/>
          </a:prstGeom>
        </p:spPr>
      </p:pic>
    </p:spTree>
    <p:extLst>
      <p:ext uri="{BB962C8B-B14F-4D97-AF65-F5344CB8AC3E}">
        <p14:creationId xmlns:p14="http://schemas.microsoft.com/office/powerpoint/2010/main" val="431960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B972-9E62-4A73-8B62-1F4EC58245AD}"/>
              </a:ext>
            </a:extLst>
          </p:cNvPr>
          <p:cNvSpPr>
            <a:spLocks noGrp="1"/>
          </p:cNvSpPr>
          <p:nvPr>
            <p:ph type="title"/>
          </p:nvPr>
        </p:nvSpPr>
        <p:spPr/>
        <p:txBody>
          <a:bodyPr/>
          <a:lstStyle/>
          <a:p>
            <a:r>
              <a:rPr lang="en-US" dirty="0"/>
              <a:t>Results</a:t>
            </a:r>
          </a:p>
        </p:txBody>
      </p:sp>
      <p:pic>
        <p:nvPicPr>
          <p:cNvPr id="6" name="Content Placeholder 5">
            <a:extLst>
              <a:ext uri="{FF2B5EF4-FFF2-40B4-BE49-F238E27FC236}">
                <a16:creationId xmlns:a16="http://schemas.microsoft.com/office/drawing/2014/main" id="{4492AA8E-A3FB-45C7-A241-8C4904989E84}"/>
              </a:ext>
            </a:extLst>
          </p:cNvPr>
          <p:cNvPicPr>
            <a:picLocks noGrp="1" noChangeAspect="1"/>
          </p:cNvPicPr>
          <p:nvPr>
            <p:ph idx="1"/>
          </p:nvPr>
        </p:nvPicPr>
        <p:blipFill>
          <a:blip r:embed="rId2"/>
          <a:stretch>
            <a:fillRect/>
          </a:stretch>
        </p:blipFill>
        <p:spPr>
          <a:xfrm>
            <a:off x="1940087" y="2016125"/>
            <a:ext cx="8313413" cy="3449638"/>
          </a:xfrm>
          <a:prstGeom prst="rect">
            <a:avLst/>
          </a:prstGeom>
        </p:spPr>
      </p:pic>
    </p:spTree>
    <p:extLst>
      <p:ext uri="{BB962C8B-B14F-4D97-AF65-F5344CB8AC3E}">
        <p14:creationId xmlns:p14="http://schemas.microsoft.com/office/powerpoint/2010/main" val="2708537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9ED402D-F25A-4347-9B5A-7939B272D97E}"/>
              </a:ext>
            </a:extLst>
          </p:cNvPr>
          <p:cNvPicPr>
            <a:picLocks noGrp="1" noChangeAspect="1"/>
          </p:cNvPicPr>
          <p:nvPr>
            <p:ph idx="1"/>
          </p:nvPr>
        </p:nvPicPr>
        <p:blipFill>
          <a:blip r:embed="rId2"/>
          <a:stretch>
            <a:fillRect/>
          </a:stretch>
        </p:blipFill>
        <p:spPr>
          <a:xfrm>
            <a:off x="1949015" y="2016125"/>
            <a:ext cx="8295558" cy="3449638"/>
          </a:xfrm>
          <a:prstGeom prst="rect">
            <a:avLst/>
          </a:prstGeom>
        </p:spPr>
      </p:pic>
    </p:spTree>
    <p:extLst>
      <p:ext uri="{BB962C8B-B14F-4D97-AF65-F5344CB8AC3E}">
        <p14:creationId xmlns:p14="http://schemas.microsoft.com/office/powerpoint/2010/main" val="375349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159D70-7B13-421F-95B0-376434AB3785}"/>
              </a:ext>
            </a:extLst>
          </p:cNvPr>
          <p:cNvSpPr>
            <a:spLocks noGrp="1"/>
          </p:cNvSpPr>
          <p:nvPr>
            <p:ph type="title"/>
          </p:nvPr>
        </p:nvSpPr>
        <p:spPr/>
        <p:txBody>
          <a:bodyPr/>
          <a:lstStyle/>
          <a:p>
            <a:r>
              <a:rPr lang="en-US" dirty="0">
                <a:solidFill>
                  <a:schemeClr val="tx1"/>
                </a:solidFill>
              </a:rPr>
              <a:t>Numerical Method</a:t>
            </a:r>
            <a:br>
              <a:rPr lang="en-US" dirty="0">
                <a:solidFill>
                  <a:schemeClr val="tx1"/>
                </a:solidFill>
              </a:rPr>
            </a:br>
            <a:r>
              <a:rPr lang="en-US" dirty="0">
                <a:solidFill>
                  <a:schemeClr val="tx1"/>
                </a:solidFill>
              </a:rPr>
              <a:t>numerical derivative</a:t>
            </a:r>
          </a:p>
        </p:txBody>
      </p:sp>
      <p:pic>
        <p:nvPicPr>
          <p:cNvPr id="10" name="Content Placeholder 9">
            <a:extLst>
              <a:ext uri="{FF2B5EF4-FFF2-40B4-BE49-F238E27FC236}">
                <a16:creationId xmlns:a16="http://schemas.microsoft.com/office/drawing/2014/main" id="{2DD5DDF3-C3AE-4F2E-BC5D-D08B03A77816}"/>
              </a:ext>
            </a:extLst>
          </p:cNvPr>
          <p:cNvPicPr>
            <a:picLocks noGrp="1" noChangeAspect="1"/>
          </p:cNvPicPr>
          <p:nvPr>
            <p:ph idx="1"/>
          </p:nvPr>
        </p:nvPicPr>
        <p:blipFill>
          <a:blip r:embed="rId3"/>
          <a:stretch>
            <a:fillRect/>
          </a:stretch>
        </p:blipFill>
        <p:spPr>
          <a:xfrm>
            <a:off x="2235751" y="2581005"/>
            <a:ext cx="3139069" cy="847995"/>
          </a:xfrm>
          <a:prstGeom prst="rect">
            <a:avLst/>
          </a:prstGeom>
        </p:spPr>
      </p:pic>
      <p:pic>
        <p:nvPicPr>
          <p:cNvPr id="11" name="Picture 10">
            <a:extLst>
              <a:ext uri="{FF2B5EF4-FFF2-40B4-BE49-F238E27FC236}">
                <a16:creationId xmlns:a16="http://schemas.microsoft.com/office/drawing/2014/main" id="{ED49A07E-27FF-4D2D-8DB4-217DFC4B11BE}"/>
              </a:ext>
            </a:extLst>
          </p:cNvPr>
          <p:cNvPicPr>
            <a:picLocks noChangeAspect="1"/>
          </p:cNvPicPr>
          <p:nvPr/>
        </p:nvPicPr>
        <p:blipFill>
          <a:blip r:embed="rId4"/>
          <a:stretch>
            <a:fillRect/>
          </a:stretch>
        </p:blipFill>
        <p:spPr>
          <a:xfrm>
            <a:off x="4526465" y="4339472"/>
            <a:ext cx="3139068" cy="923255"/>
          </a:xfrm>
          <a:prstGeom prst="rect">
            <a:avLst/>
          </a:prstGeom>
        </p:spPr>
      </p:pic>
      <p:sp>
        <p:nvSpPr>
          <p:cNvPr id="12" name="TextBox 11">
            <a:extLst>
              <a:ext uri="{FF2B5EF4-FFF2-40B4-BE49-F238E27FC236}">
                <a16:creationId xmlns:a16="http://schemas.microsoft.com/office/drawing/2014/main" id="{3F00BA4A-5155-4B8A-A4CC-783832AEB463}"/>
              </a:ext>
            </a:extLst>
          </p:cNvPr>
          <p:cNvSpPr txBox="1"/>
          <p:nvPr/>
        </p:nvSpPr>
        <p:spPr>
          <a:xfrm>
            <a:off x="2590014" y="2149196"/>
            <a:ext cx="2430546" cy="369332"/>
          </a:xfrm>
          <a:prstGeom prst="rect">
            <a:avLst/>
          </a:prstGeom>
          <a:noFill/>
        </p:spPr>
        <p:txBody>
          <a:bodyPr wrap="square" rtlCol="0">
            <a:spAutoFit/>
          </a:bodyPr>
          <a:lstStyle/>
          <a:p>
            <a:r>
              <a:rPr lang="en-US" dirty="0">
                <a:solidFill>
                  <a:schemeClr val="accent1">
                    <a:lumMod val="60000"/>
                    <a:lumOff val="40000"/>
                  </a:schemeClr>
                </a:solidFill>
              </a:rPr>
              <a:t>Derivative Definition</a:t>
            </a:r>
          </a:p>
        </p:txBody>
      </p:sp>
      <p:sp>
        <p:nvSpPr>
          <p:cNvPr id="13" name="TextBox 12">
            <a:extLst>
              <a:ext uri="{FF2B5EF4-FFF2-40B4-BE49-F238E27FC236}">
                <a16:creationId xmlns:a16="http://schemas.microsoft.com/office/drawing/2014/main" id="{E9D50B7B-F957-4F85-88B1-34FCEAF596C7}"/>
              </a:ext>
            </a:extLst>
          </p:cNvPr>
          <p:cNvSpPr txBox="1"/>
          <p:nvPr/>
        </p:nvSpPr>
        <p:spPr>
          <a:xfrm>
            <a:off x="4402706" y="3834054"/>
            <a:ext cx="3386583" cy="369332"/>
          </a:xfrm>
          <a:prstGeom prst="rect">
            <a:avLst/>
          </a:prstGeom>
          <a:noFill/>
        </p:spPr>
        <p:txBody>
          <a:bodyPr wrap="square" rtlCol="0">
            <a:spAutoFit/>
          </a:bodyPr>
          <a:lstStyle/>
          <a:p>
            <a:r>
              <a:rPr lang="en-US" dirty="0">
                <a:solidFill>
                  <a:schemeClr val="accent1">
                    <a:lumMod val="60000"/>
                    <a:lumOff val="40000"/>
                  </a:schemeClr>
                </a:solidFill>
              </a:rPr>
              <a:t>Numerical Derivative Applied </a:t>
            </a:r>
          </a:p>
        </p:txBody>
      </p:sp>
      <p:pic>
        <p:nvPicPr>
          <p:cNvPr id="14" name="Picture 13">
            <a:extLst>
              <a:ext uri="{FF2B5EF4-FFF2-40B4-BE49-F238E27FC236}">
                <a16:creationId xmlns:a16="http://schemas.microsoft.com/office/drawing/2014/main" id="{A64C6410-F871-47D7-9BB5-BE32A45B9695}"/>
              </a:ext>
            </a:extLst>
          </p:cNvPr>
          <p:cNvPicPr>
            <a:picLocks noChangeAspect="1"/>
          </p:cNvPicPr>
          <p:nvPr/>
        </p:nvPicPr>
        <p:blipFill>
          <a:blip r:embed="rId5"/>
          <a:stretch>
            <a:fillRect/>
          </a:stretch>
        </p:blipFill>
        <p:spPr>
          <a:xfrm>
            <a:off x="6809358" y="2581005"/>
            <a:ext cx="3489291" cy="847995"/>
          </a:xfrm>
          <a:prstGeom prst="rect">
            <a:avLst/>
          </a:prstGeom>
        </p:spPr>
      </p:pic>
      <p:sp>
        <p:nvSpPr>
          <p:cNvPr id="15" name="TextBox 14">
            <a:extLst>
              <a:ext uri="{FF2B5EF4-FFF2-40B4-BE49-F238E27FC236}">
                <a16:creationId xmlns:a16="http://schemas.microsoft.com/office/drawing/2014/main" id="{D2E6E9EA-A2D8-4E65-9328-D0A4BB803AE6}"/>
              </a:ext>
            </a:extLst>
          </p:cNvPr>
          <p:cNvSpPr txBox="1"/>
          <p:nvPr/>
        </p:nvSpPr>
        <p:spPr>
          <a:xfrm>
            <a:off x="7472258" y="2149196"/>
            <a:ext cx="2163489" cy="369332"/>
          </a:xfrm>
          <a:prstGeom prst="rect">
            <a:avLst/>
          </a:prstGeom>
          <a:noFill/>
        </p:spPr>
        <p:txBody>
          <a:bodyPr wrap="square" rtlCol="0">
            <a:spAutoFit/>
          </a:bodyPr>
          <a:lstStyle/>
          <a:p>
            <a:r>
              <a:rPr lang="en-US" dirty="0">
                <a:solidFill>
                  <a:schemeClr val="accent1">
                    <a:lumMod val="60000"/>
                    <a:lumOff val="40000"/>
                  </a:schemeClr>
                </a:solidFill>
              </a:rPr>
              <a:t>Central Difference</a:t>
            </a:r>
          </a:p>
        </p:txBody>
      </p:sp>
    </p:spTree>
    <p:extLst>
      <p:ext uri="{BB962C8B-B14F-4D97-AF65-F5344CB8AC3E}">
        <p14:creationId xmlns:p14="http://schemas.microsoft.com/office/powerpoint/2010/main" val="4044916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1D56-C61A-4CEE-99CC-5A8A49F40A6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5BF85404-0DDF-4EF7-A07F-E16A079A32C8}"/>
              </a:ext>
            </a:extLst>
          </p:cNvPr>
          <p:cNvPicPr>
            <a:picLocks noGrp="1" noChangeAspect="1"/>
          </p:cNvPicPr>
          <p:nvPr>
            <p:ph idx="1"/>
          </p:nvPr>
        </p:nvPicPr>
        <p:blipFill>
          <a:blip r:embed="rId2"/>
          <a:stretch>
            <a:fillRect/>
          </a:stretch>
        </p:blipFill>
        <p:spPr>
          <a:xfrm>
            <a:off x="1553190" y="2016125"/>
            <a:ext cx="9087207" cy="3449638"/>
          </a:xfrm>
          <a:prstGeom prst="rect">
            <a:avLst/>
          </a:prstGeom>
        </p:spPr>
      </p:pic>
    </p:spTree>
    <p:extLst>
      <p:ext uri="{BB962C8B-B14F-4D97-AF65-F5344CB8AC3E}">
        <p14:creationId xmlns:p14="http://schemas.microsoft.com/office/powerpoint/2010/main" val="142211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9E71-A768-4073-9E2D-E2D994A2214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5CE4926-BFF7-4F2A-9CB8-63F613534EC4}"/>
              </a:ext>
            </a:extLst>
          </p:cNvPr>
          <p:cNvPicPr>
            <a:picLocks noGrp="1" noChangeAspect="1"/>
          </p:cNvPicPr>
          <p:nvPr>
            <p:ph idx="1"/>
          </p:nvPr>
        </p:nvPicPr>
        <p:blipFill>
          <a:blip r:embed="rId2"/>
          <a:stretch>
            <a:fillRect/>
          </a:stretch>
        </p:blipFill>
        <p:spPr>
          <a:xfrm>
            <a:off x="1748598" y="2016125"/>
            <a:ext cx="8696392" cy="3449638"/>
          </a:xfrm>
          <a:prstGeom prst="rect">
            <a:avLst/>
          </a:prstGeom>
        </p:spPr>
      </p:pic>
    </p:spTree>
    <p:extLst>
      <p:ext uri="{BB962C8B-B14F-4D97-AF65-F5344CB8AC3E}">
        <p14:creationId xmlns:p14="http://schemas.microsoft.com/office/powerpoint/2010/main" val="2757660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DE61-E8F3-45F9-A553-9A982C712A11}"/>
              </a:ext>
            </a:extLst>
          </p:cNvPr>
          <p:cNvSpPr>
            <a:spLocks noGrp="1"/>
          </p:cNvSpPr>
          <p:nvPr>
            <p:ph type="title"/>
          </p:nvPr>
        </p:nvSpPr>
        <p:spPr/>
        <p:txBody>
          <a:bodyPr/>
          <a:lstStyle/>
          <a:p>
            <a:r>
              <a:rPr lang="en-US" dirty="0">
                <a:solidFill>
                  <a:schemeClr val="tx1"/>
                </a:solidFill>
              </a:rPr>
              <a:t>Future work</a:t>
            </a:r>
          </a:p>
        </p:txBody>
      </p:sp>
      <p:sp>
        <p:nvSpPr>
          <p:cNvPr id="3" name="Content Placeholder 2">
            <a:extLst>
              <a:ext uri="{FF2B5EF4-FFF2-40B4-BE49-F238E27FC236}">
                <a16:creationId xmlns:a16="http://schemas.microsoft.com/office/drawing/2014/main" id="{F00A6EAA-4A75-44B1-88DA-CE58794B059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1216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0E9D-A0BF-4408-9783-793871CA323F}"/>
              </a:ext>
            </a:extLst>
          </p:cNvPr>
          <p:cNvSpPr>
            <a:spLocks noGrp="1"/>
          </p:cNvSpPr>
          <p:nvPr>
            <p:ph type="title"/>
          </p:nvPr>
        </p:nvSpPr>
        <p:spPr/>
        <p:txBody>
          <a:bodyPr/>
          <a:lstStyle/>
          <a:p>
            <a:r>
              <a:rPr lang="en-US" dirty="0"/>
              <a:t>Work Cited</a:t>
            </a:r>
          </a:p>
        </p:txBody>
      </p:sp>
      <p:sp>
        <p:nvSpPr>
          <p:cNvPr id="3" name="Content Placeholder 2">
            <a:extLst>
              <a:ext uri="{FF2B5EF4-FFF2-40B4-BE49-F238E27FC236}">
                <a16:creationId xmlns:a16="http://schemas.microsoft.com/office/drawing/2014/main" id="{6C0D925B-1BF5-4D20-A8AB-ED2C89DCCAFD}"/>
              </a:ext>
            </a:extLst>
          </p:cNvPr>
          <p:cNvSpPr>
            <a:spLocks noGrp="1"/>
          </p:cNvSpPr>
          <p:nvPr>
            <p:ph idx="1"/>
          </p:nvPr>
        </p:nvSpPr>
        <p:spPr/>
        <p:txBody>
          <a:bodyPr>
            <a:normAutofit fontScale="62500" lnSpcReduction="20000"/>
          </a:bodyPr>
          <a:lstStyle/>
          <a:p>
            <a:pPr marL="457200" indent="-457200">
              <a:buFont typeface="+mj-lt"/>
              <a:buAutoNum type="arabicPeriod"/>
            </a:pPr>
            <a:r>
              <a:rPr lang="en-US" dirty="0"/>
              <a:t>Atkins, P. Physical Chemistry: Thermodynamics, structure, and change; Macmillan Higher Education: 2014; .</a:t>
            </a:r>
          </a:p>
          <a:p>
            <a:pPr marL="457200" indent="-457200">
              <a:buFont typeface="+mj-lt"/>
              <a:buAutoNum type="arabicPeriod"/>
            </a:pPr>
            <a:r>
              <a:rPr lang="en-US" dirty="0"/>
              <a:t>Ponder, J. W.; Wu, C.; Ren, P.; </a:t>
            </a:r>
            <a:r>
              <a:rPr lang="en-US" dirty="0" err="1"/>
              <a:t>Pande</a:t>
            </a:r>
            <a:r>
              <a:rPr lang="en-US" dirty="0"/>
              <a:t>, V. S.; </a:t>
            </a:r>
            <a:r>
              <a:rPr lang="en-US" dirty="0" err="1"/>
              <a:t>Chodera</a:t>
            </a:r>
            <a:r>
              <a:rPr lang="en-US" dirty="0"/>
              <a:t>, J. D.; </a:t>
            </a:r>
            <a:r>
              <a:rPr lang="en-US" dirty="0" err="1"/>
              <a:t>Schnieders</a:t>
            </a:r>
            <a:r>
              <a:rPr lang="en-US" dirty="0"/>
              <a:t>, M. J.; Haque, I.; Mobley, D. L.; Lambrecht, D. S.; </a:t>
            </a:r>
            <a:r>
              <a:rPr lang="en-US" dirty="0" err="1"/>
              <a:t>DiStasio</a:t>
            </a:r>
            <a:r>
              <a:rPr lang="en-US" dirty="0"/>
              <a:t> Jr, R. A. Current status of the AMOEBA polarizable force field. The journal of physical chemistry B 2010, 114, 2549-2564.</a:t>
            </a:r>
          </a:p>
          <a:p>
            <a:pPr marL="457200" indent="-457200">
              <a:buFont typeface="+mj-lt"/>
              <a:buAutoNum type="arabicPeriod"/>
            </a:pPr>
            <a:r>
              <a:rPr lang="en-US" dirty="0"/>
              <a:t>Schiller, U. D. An overview of integration schemes for molecular dynamics simulations. Lecture note 2008.</a:t>
            </a:r>
          </a:p>
          <a:p>
            <a:pPr marL="457200" indent="-457200">
              <a:buFont typeface="+mj-lt"/>
              <a:buAutoNum type="arabicPeriod"/>
            </a:pPr>
            <a:r>
              <a:rPr lang="en-US" dirty="0"/>
              <a:t>Giordano, N. J. Computational physics; Pearson Education India: 2006; .</a:t>
            </a:r>
          </a:p>
          <a:p>
            <a:pPr marL="457200" indent="-457200">
              <a:buFont typeface="+mj-lt"/>
              <a:buAutoNum type="arabicPeriod"/>
            </a:pPr>
            <a:r>
              <a:rPr lang="en-US" dirty="0"/>
              <a:t>Eastman, P.; </a:t>
            </a:r>
            <a:r>
              <a:rPr lang="en-US" dirty="0" err="1"/>
              <a:t>Swails</a:t>
            </a:r>
            <a:r>
              <a:rPr lang="en-US" dirty="0"/>
              <a:t>, J.; </a:t>
            </a:r>
            <a:r>
              <a:rPr lang="en-US" dirty="0" err="1"/>
              <a:t>Chodera</a:t>
            </a:r>
            <a:r>
              <a:rPr lang="en-US" dirty="0"/>
              <a:t>, J. D.; </a:t>
            </a:r>
            <a:r>
              <a:rPr lang="en-US" dirty="0" err="1"/>
              <a:t>McGibbon</a:t>
            </a:r>
            <a:r>
              <a:rPr lang="en-US" dirty="0"/>
              <a:t>, R. T.; Zhao, Y.; Beauchamp, K. A.; Wang, L.; </a:t>
            </a:r>
            <a:r>
              <a:rPr lang="en-US" dirty="0" err="1"/>
              <a:t>Simmonett</a:t>
            </a:r>
            <a:r>
              <a:rPr lang="en-US" dirty="0"/>
              <a:t>, A. C.; Harrigan, M. P.; Stern, C. D. </a:t>
            </a:r>
            <a:r>
              <a:rPr lang="en-US" dirty="0" err="1"/>
              <a:t>OpenMM</a:t>
            </a:r>
            <a:r>
              <a:rPr lang="en-US" dirty="0"/>
              <a:t> 7: rapid development of high performance algorithms for molecular dynamics. </a:t>
            </a:r>
            <a:r>
              <a:rPr lang="en-US" dirty="0" err="1"/>
              <a:t>PLoS</a:t>
            </a:r>
            <a:r>
              <a:rPr lang="en-US" dirty="0"/>
              <a:t> computational biology 2017, 13, e1005659.</a:t>
            </a:r>
          </a:p>
          <a:p>
            <a:pPr marL="457200" indent="-457200">
              <a:buFont typeface="+mj-lt"/>
              <a:buAutoNum type="arabicPeriod"/>
            </a:pPr>
            <a:r>
              <a:rPr lang="en-US" dirty="0"/>
              <a:t>Perlman, H.; USGS. The water in you https://water.usgs.gov/edu/propertyyou.html (accessed May 12, 2018).</a:t>
            </a:r>
          </a:p>
          <a:p>
            <a:pPr marL="457200" indent="-457200">
              <a:buFont typeface="+mj-lt"/>
              <a:buAutoNum type="arabicPeriod"/>
            </a:pPr>
            <a:r>
              <a:rPr lang="en-US" dirty="0"/>
              <a:t>Martinez, L.; Andrade, R.; </a:t>
            </a:r>
            <a:r>
              <a:rPr lang="en-US" dirty="0" err="1"/>
              <a:t>Birgin</a:t>
            </a:r>
            <a:r>
              <a:rPr lang="en-US" dirty="0"/>
              <a:t>, E. G.; Martinez, J. M. PACKMOL: a package for building initial configurations for molecular dynamics simulations. Journal of computational chemistry 2009, 30, 2157-2164.</a:t>
            </a:r>
          </a:p>
        </p:txBody>
      </p:sp>
    </p:spTree>
    <p:extLst>
      <p:ext uri="{BB962C8B-B14F-4D97-AF65-F5344CB8AC3E}">
        <p14:creationId xmlns:p14="http://schemas.microsoft.com/office/powerpoint/2010/main" val="2529983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EC06-8686-4E8E-BE1F-E56D05B3BBEB}"/>
              </a:ext>
            </a:extLst>
          </p:cNvPr>
          <p:cNvSpPr>
            <a:spLocks noGrp="1"/>
          </p:cNvSpPr>
          <p:nvPr>
            <p:ph type="title"/>
          </p:nvPr>
        </p:nvSpPr>
        <p:spPr/>
        <p:txBody>
          <a:bodyPr/>
          <a:lstStyle/>
          <a:p>
            <a:r>
              <a:rPr lang="en-US" dirty="0" err="1"/>
              <a:t>Awknowledgements</a:t>
            </a:r>
            <a:endParaRPr lang="en-US" dirty="0"/>
          </a:p>
        </p:txBody>
      </p:sp>
      <p:sp>
        <p:nvSpPr>
          <p:cNvPr id="3" name="Content Placeholder 2">
            <a:extLst>
              <a:ext uri="{FF2B5EF4-FFF2-40B4-BE49-F238E27FC236}">
                <a16:creationId xmlns:a16="http://schemas.microsoft.com/office/drawing/2014/main" id="{DCCD945B-84C8-4ABD-904A-4BC5AE6DD914}"/>
              </a:ext>
            </a:extLst>
          </p:cNvPr>
          <p:cNvSpPr>
            <a:spLocks noGrp="1"/>
          </p:cNvSpPr>
          <p:nvPr>
            <p:ph idx="1"/>
          </p:nvPr>
        </p:nvSpPr>
        <p:spPr/>
        <p:txBody>
          <a:bodyPr/>
          <a:lstStyle/>
          <a:p>
            <a:r>
              <a:rPr lang="en-US" dirty="0"/>
              <a:t>Dr. Kevin Johnson</a:t>
            </a:r>
          </a:p>
          <a:p>
            <a:r>
              <a:rPr lang="en-US" dirty="0"/>
              <a:t>Dr. Danielle McDermott</a:t>
            </a:r>
          </a:p>
          <a:p>
            <a:endParaRPr lang="en-US" dirty="0"/>
          </a:p>
        </p:txBody>
      </p:sp>
    </p:spTree>
    <p:extLst>
      <p:ext uri="{BB962C8B-B14F-4D97-AF65-F5344CB8AC3E}">
        <p14:creationId xmlns:p14="http://schemas.microsoft.com/office/powerpoint/2010/main" val="1096566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2EF6-BEBA-4DA4-BBCE-8C94D61E1AE7}"/>
              </a:ext>
            </a:extLst>
          </p:cNvPr>
          <p:cNvSpPr>
            <a:spLocks noGrp="1"/>
          </p:cNvSpPr>
          <p:nvPr>
            <p:ph type="title"/>
          </p:nvPr>
        </p:nvSpPr>
        <p:spPr/>
        <p:txBody>
          <a:bodyPr/>
          <a:lstStyle/>
          <a:p>
            <a:r>
              <a:rPr lang="en-US" dirty="0">
                <a:solidFill>
                  <a:schemeClr val="tx1"/>
                </a:solidFill>
              </a:rPr>
              <a:t>MOLECULAR DYNAMICS</a:t>
            </a:r>
          </a:p>
        </p:txBody>
      </p:sp>
      <p:pic>
        <p:nvPicPr>
          <p:cNvPr id="4" name="Content Placeholder 3">
            <a:extLst>
              <a:ext uri="{FF2B5EF4-FFF2-40B4-BE49-F238E27FC236}">
                <a16:creationId xmlns:a16="http://schemas.microsoft.com/office/drawing/2014/main" id="{3F1478AE-F36B-47E5-894E-A97E7C5E5B74}"/>
              </a:ext>
            </a:extLst>
          </p:cNvPr>
          <p:cNvPicPr>
            <a:picLocks noGrp="1" noChangeAspect="1"/>
          </p:cNvPicPr>
          <p:nvPr>
            <p:ph idx="1"/>
          </p:nvPr>
        </p:nvPicPr>
        <p:blipFill>
          <a:blip r:embed="rId3"/>
          <a:stretch>
            <a:fillRect/>
          </a:stretch>
        </p:blipFill>
        <p:spPr>
          <a:xfrm>
            <a:off x="1850160" y="1853754"/>
            <a:ext cx="2477996" cy="2179955"/>
          </a:xfrm>
          <a:prstGeom prst="rect">
            <a:avLst/>
          </a:prstGeom>
        </p:spPr>
      </p:pic>
      <p:pic>
        <p:nvPicPr>
          <p:cNvPr id="5" name="Picture 4">
            <a:extLst>
              <a:ext uri="{FF2B5EF4-FFF2-40B4-BE49-F238E27FC236}">
                <a16:creationId xmlns:a16="http://schemas.microsoft.com/office/drawing/2014/main" id="{AEA1CE88-C065-42A8-B6CB-1752D534FA3A}"/>
              </a:ext>
            </a:extLst>
          </p:cNvPr>
          <p:cNvPicPr>
            <a:picLocks noChangeAspect="1"/>
          </p:cNvPicPr>
          <p:nvPr/>
        </p:nvPicPr>
        <p:blipFill>
          <a:blip r:embed="rId4"/>
          <a:stretch>
            <a:fillRect/>
          </a:stretch>
        </p:blipFill>
        <p:spPr>
          <a:xfrm>
            <a:off x="4900295" y="1725947"/>
            <a:ext cx="2607945" cy="2628006"/>
          </a:xfrm>
          <a:prstGeom prst="rect">
            <a:avLst/>
          </a:prstGeom>
        </p:spPr>
      </p:pic>
      <p:pic>
        <p:nvPicPr>
          <p:cNvPr id="6" name="Picture 5">
            <a:extLst>
              <a:ext uri="{FF2B5EF4-FFF2-40B4-BE49-F238E27FC236}">
                <a16:creationId xmlns:a16="http://schemas.microsoft.com/office/drawing/2014/main" id="{60E32BCA-CE57-419F-B714-5972EC61E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0379" y="1808999"/>
            <a:ext cx="3465183" cy="2461901"/>
          </a:xfrm>
          <a:prstGeom prst="rect">
            <a:avLst/>
          </a:prstGeom>
        </p:spPr>
      </p:pic>
    </p:spTree>
    <p:extLst>
      <p:ext uri="{BB962C8B-B14F-4D97-AF65-F5344CB8AC3E}">
        <p14:creationId xmlns:p14="http://schemas.microsoft.com/office/powerpoint/2010/main" val="70989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6231-BF37-4F2B-9EA2-43DE4ED048D5}"/>
              </a:ext>
            </a:extLst>
          </p:cNvPr>
          <p:cNvSpPr>
            <a:spLocks noGrp="1"/>
          </p:cNvSpPr>
          <p:nvPr>
            <p:ph type="title"/>
          </p:nvPr>
        </p:nvSpPr>
        <p:spPr/>
        <p:txBody>
          <a:bodyPr/>
          <a:lstStyle/>
          <a:p>
            <a:r>
              <a:rPr lang="en-US" dirty="0">
                <a:solidFill>
                  <a:schemeClr val="tx1"/>
                </a:solidFill>
              </a:rPr>
              <a:t>how does MD work?</a:t>
            </a:r>
          </a:p>
        </p:txBody>
      </p:sp>
      <p:sp>
        <p:nvSpPr>
          <p:cNvPr id="3" name="Content Placeholder 2">
            <a:extLst>
              <a:ext uri="{FF2B5EF4-FFF2-40B4-BE49-F238E27FC236}">
                <a16:creationId xmlns:a16="http://schemas.microsoft.com/office/drawing/2014/main" id="{1E9AF259-E295-411B-BD7E-06F4B234B88B}"/>
              </a:ext>
            </a:extLst>
          </p:cNvPr>
          <p:cNvSpPr>
            <a:spLocks noGrp="1"/>
          </p:cNvSpPr>
          <p:nvPr>
            <p:ph idx="1"/>
          </p:nvPr>
        </p:nvSpPr>
        <p:spPr/>
        <p:txBody>
          <a:bodyPr/>
          <a:lstStyle/>
          <a:p>
            <a:r>
              <a:rPr lang="en-US" dirty="0"/>
              <a:t>Langevin integrator </a:t>
            </a:r>
          </a:p>
          <a:p>
            <a:pPr lvl="1"/>
            <a:r>
              <a:rPr lang="en-US" dirty="0"/>
              <a:t>Like the </a:t>
            </a:r>
            <a:r>
              <a:rPr lang="en-US" dirty="0" err="1"/>
              <a:t>Verlet</a:t>
            </a:r>
            <a:r>
              <a:rPr lang="en-US" dirty="0"/>
              <a:t> method</a:t>
            </a:r>
          </a:p>
          <a:p>
            <a:pPr lvl="1"/>
            <a:r>
              <a:rPr lang="en-US" dirty="0"/>
              <a:t>Newtons equations of motion replaced with Langevin equations of motion</a:t>
            </a:r>
          </a:p>
          <a:p>
            <a:pPr lvl="1"/>
            <a:endParaRPr lang="en-US" dirty="0"/>
          </a:p>
          <a:p>
            <a:endParaRPr lang="en-US" dirty="0"/>
          </a:p>
        </p:txBody>
      </p:sp>
    </p:spTree>
    <p:extLst>
      <p:ext uri="{BB962C8B-B14F-4D97-AF65-F5344CB8AC3E}">
        <p14:creationId xmlns:p14="http://schemas.microsoft.com/office/powerpoint/2010/main" val="88178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40D83-48C1-4AD2-A126-85AA20FB02EB}"/>
              </a:ext>
            </a:extLst>
          </p:cNvPr>
          <p:cNvSpPr>
            <a:spLocks noGrp="1"/>
          </p:cNvSpPr>
          <p:nvPr>
            <p:ph type="title"/>
          </p:nvPr>
        </p:nvSpPr>
        <p:spPr/>
        <p:txBody>
          <a:bodyPr/>
          <a:lstStyle/>
          <a:p>
            <a:r>
              <a:rPr lang="en-US" dirty="0" err="1">
                <a:solidFill>
                  <a:schemeClr val="tx1"/>
                </a:solidFill>
              </a:rPr>
              <a:t>Verlet</a:t>
            </a:r>
            <a:r>
              <a:rPr lang="en-US" dirty="0">
                <a:solidFill>
                  <a:schemeClr val="tx1"/>
                </a:solidFill>
              </a:rPr>
              <a:t> Method</a:t>
            </a:r>
          </a:p>
        </p:txBody>
      </p:sp>
      <p:pic>
        <p:nvPicPr>
          <p:cNvPr id="8" name="Content Placeholder 7">
            <a:extLst>
              <a:ext uri="{FF2B5EF4-FFF2-40B4-BE49-F238E27FC236}">
                <a16:creationId xmlns:a16="http://schemas.microsoft.com/office/drawing/2014/main" id="{7115A8CD-C576-4C6F-B1F1-3772F4E4FB78}"/>
              </a:ext>
            </a:extLst>
          </p:cNvPr>
          <p:cNvPicPr>
            <a:picLocks noGrp="1" noChangeAspect="1"/>
          </p:cNvPicPr>
          <p:nvPr>
            <p:ph idx="1"/>
          </p:nvPr>
        </p:nvPicPr>
        <p:blipFill rotWithShape="1">
          <a:blip r:embed="rId3"/>
          <a:srcRect t="49186"/>
          <a:stretch/>
        </p:blipFill>
        <p:spPr>
          <a:xfrm>
            <a:off x="3763169" y="3653744"/>
            <a:ext cx="4667250" cy="735684"/>
          </a:xfrm>
          <a:prstGeom prst="rect">
            <a:avLst/>
          </a:prstGeom>
        </p:spPr>
      </p:pic>
      <p:pic>
        <p:nvPicPr>
          <p:cNvPr id="9" name="Picture 8">
            <a:extLst>
              <a:ext uri="{FF2B5EF4-FFF2-40B4-BE49-F238E27FC236}">
                <a16:creationId xmlns:a16="http://schemas.microsoft.com/office/drawing/2014/main" id="{21783B1D-C5B0-47A9-B45B-2FFF421F7162}"/>
              </a:ext>
            </a:extLst>
          </p:cNvPr>
          <p:cNvPicPr>
            <a:picLocks noChangeAspect="1"/>
          </p:cNvPicPr>
          <p:nvPr/>
        </p:nvPicPr>
        <p:blipFill rotWithShape="1">
          <a:blip r:embed="rId3"/>
          <a:srcRect b="49186"/>
          <a:stretch/>
        </p:blipFill>
        <p:spPr>
          <a:xfrm>
            <a:off x="3668901" y="2205479"/>
            <a:ext cx="4667250" cy="735684"/>
          </a:xfrm>
          <a:prstGeom prst="rect">
            <a:avLst/>
          </a:prstGeom>
        </p:spPr>
      </p:pic>
      <p:pic>
        <p:nvPicPr>
          <p:cNvPr id="10" name="Picture 9">
            <a:extLst>
              <a:ext uri="{FF2B5EF4-FFF2-40B4-BE49-F238E27FC236}">
                <a16:creationId xmlns:a16="http://schemas.microsoft.com/office/drawing/2014/main" id="{0A3E6CAA-16FB-48FF-827C-1E7226F480AD}"/>
              </a:ext>
            </a:extLst>
          </p:cNvPr>
          <p:cNvPicPr>
            <a:picLocks noChangeAspect="1"/>
          </p:cNvPicPr>
          <p:nvPr/>
        </p:nvPicPr>
        <p:blipFill>
          <a:blip r:embed="rId4"/>
          <a:stretch>
            <a:fillRect/>
          </a:stretch>
        </p:blipFill>
        <p:spPr>
          <a:xfrm>
            <a:off x="4673788" y="4890891"/>
            <a:ext cx="2657475" cy="723900"/>
          </a:xfrm>
          <a:prstGeom prst="rect">
            <a:avLst/>
          </a:prstGeom>
        </p:spPr>
      </p:pic>
      <p:sp>
        <p:nvSpPr>
          <p:cNvPr id="11" name="TextBox 10">
            <a:extLst>
              <a:ext uri="{FF2B5EF4-FFF2-40B4-BE49-F238E27FC236}">
                <a16:creationId xmlns:a16="http://schemas.microsoft.com/office/drawing/2014/main" id="{4360E659-0C44-4B69-B2BE-05CF4C880F90}"/>
              </a:ext>
            </a:extLst>
          </p:cNvPr>
          <p:cNvSpPr txBox="1"/>
          <p:nvPr/>
        </p:nvSpPr>
        <p:spPr>
          <a:xfrm>
            <a:off x="3905061" y="1743814"/>
            <a:ext cx="4194928" cy="369332"/>
          </a:xfrm>
          <a:prstGeom prst="rect">
            <a:avLst/>
          </a:prstGeom>
          <a:noFill/>
        </p:spPr>
        <p:txBody>
          <a:bodyPr wrap="square" rtlCol="0">
            <a:spAutoFit/>
          </a:bodyPr>
          <a:lstStyle/>
          <a:p>
            <a:r>
              <a:rPr lang="en-US" dirty="0">
                <a:solidFill>
                  <a:schemeClr val="accent1">
                    <a:lumMod val="60000"/>
                    <a:lumOff val="40000"/>
                  </a:schemeClr>
                </a:solidFill>
              </a:rPr>
              <a:t>Taylor expansion forward direction</a:t>
            </a:r>
          </a:p>
        </p:txBody>
      </p:sp>
      <p:sp>
        <p:nvSpPr>
          <p:cNvPr id="12" name="TextBox 11">
            <a:extLst>
              <a:ext uri="{FF2B5EF4-FFF2-40B4-BE49-F238E27FC236}">
                <a16:creationId xmlns:a16="http://schemas.microsoft.com/office/drawing/2014/main" id="{2BECAB58-4C93-4B6D-A5CB-A89BF1FDEE31}"/>
              </a:ext>
            </a:extLst>
          </p:cNvPr>
          <p:cNvSpPr txBox="1"/>
          <p:nvPr/>
        </p:nvSpPr>
        <p:spPr>
          <a:xfrm>
            <a:off x="3998536" y="3175162"/>
            <a:ext cx="4194928" cy="369332"/>
          </a:xfrm>
          <a:prstGeom prst="rect">
            <a:avLst/>
          </a:prstGeom>
          <a:noFill/>
        </p:spPr>
        <p:txBody>
          <a:bodyPr wrap="square" rtlCol="0">
            <a:spAutoFit/>
          </a:bodyPr>
          <a:lstStyle/>
          <a:p>
            <a:r>
              <a:rPr lang="en-US" dirty="0">
                <a:solidFill>
                  <a:schemeClr val="accent1">
                    <a:lumMod val="60000"/>
                    <a:lumOff val="40000"/>
                  </a:schemeClr>
                </a:solidFill>
              </a:rPr>
              <a:t>Taylor expansion backward direction</a:t>
            </a:r>
          </a:p>
        </p:txBody>
      </p:sp>
      <p:sp>
        <p:nvSpPr>
          <p:cNvPr id="13" name="TextBox 12">
            <a:extLst>
              <a:ext uri="{FF2B5EF4-FFF2-40B4-BE49-F238E27FC236}">
                <a16:creationId xmlns:a16="http://schemas.microsoft.com/office/drawing/2014/main" id="{B4271C81-1821-4022-B1E1-D9C2BCF11B50}"/>
              </a:ext>
            </a:extLst>
          </p:cNvPr>
          <p:cNvSpPr txBox="1"/>
          <p:nvPr/>
        </p:nvSpPr>
        <p:spPr>
          <a:xfrm>
            <a:off x="4820096" y="4480236"/>
            <a:ext cx="2551808" cy="369332"/>
          </a:xfrm>
          <a:prstGeom prst="rect">
            <a:avLst/>
          </a:prstGeom>
          <a:noFill/>
        </p:spPr>
        <p:txBody>
          <a:bodyPr wrap="square" rtlCol="0">
            <a:spAutoFit/>
          </a:bodyPr>
          <a:lstStyle/>
          <a:p>
            <a:r>
              <a:rPr lang="en-US" dirty="0">
                <a:solidFill>
                  <a:schemeClr val="accent1">
                    <a:lumMod val="60000"/>
                    <a:lumOff val="40000"/>
                  </a:schemeClr>
                </a:solidFill>
              </a:rPr>
              <a:t>Forward + backward</a:t>
            </a:r>
          </a:p>
        </p:txBody>
      </p:sp>
    </p:spTree>
    <p:extLst>
      <p:ext uri="{BB962C8B-B14F-4D97-AF65-F5344CB8AC3E}">
        <p14:creationId xmlns:p14="http://schemas.microsoft.com/office/powerpoint/2010/main" val="337077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6767-F844-4C1A-BD70-9D3128D39121}"/>
              </a:ext>
            </a:extLst>
          </p:cNvPr>
          <p:cNvSpPr>
            <a:spLocks noGrp="1"/>
          </p:cNvSpPr>
          <p:nvPr>
            <p:ph type="title"/>
          </p:nvPr>
        </p:nvSpPr>
        <p:spPr/>
        <p:txBody>
          <a:bodyPr/>
          <a:lstStyle/>
          <a:p>
            <a:r>
              <a:rPr lang="en-US" dirty="0">
                <a:solidFill>
                  <a:schemeClr val="accent1">
                    <a:lumMod val="60000"/>
                    <a:lumOff val="40000"/>
                  </a:schemeClr>
                </a:solidFill>
              </a:rPr>
              <a:t>Forces (</a:t>
            </a:r>
            <a:r>
              <a:rPr lang="en-US" dirty="0" err="1">
                <a:solidFill>
                  <a:schemeClr val="accent1">
                    <a:lumMod val="60000"/>
                    <a:lumOff val="40000"/>
                  </a:schemeClr>
                </a:solidFill>
              </a:rPr>
              <a:t>Ameoba</a:t>
            </a:r>
            <a:r>
              <a:rPr lang="en-US" dirty="0">
                <a:solidFill>
                  <a:schemeClr val="accent1">
                    <a:lumMod val="60000"/>
                    <a:lumOff val="40000"/>
                  </a:schemeClr>
                </a:solidFill>
              </a:rPr>
              <a:t>)</a:t>
            </a:r>
            <a:endParaRPr lang="en-US" dirty="0"/>
          </a:p>
        </p:txBody>
      </p:sp>
      <p:sp>
        <p:nvSpPr>
          <p:cNvPr id="3" name="Content Placeholder 2">
            <a:extLst>
              <a:ext uri="{FF2B5EF4-FFF2-40B4-BE49-F238E27FC236}">
                <a16:creationId xmlns:a16="http://schemas.microsoft.com/office/drawing/2014/main" id="{7AA7E8C0-E66C-4D9E-B2A7-819FA16C0CDB}"/>
              </a:ext>
            </a:extLst>
          </p:cNvPr>
          <p:cNvSpPr>
            <a:spLocks noGrp="1"/>
          </p:cNvSpPr>
          <p:nvPr>
            <p:ph idx="1"/>
          </p:nvPr>
        </p:nvSpPr>
        <p:spPr/>
        <p:txBody>
          <a:bodyPr/>
          <a:lstStyle/>
          <a:p>
            <a:r>
              <a:rPr lang="en-US" dirty="0"/>
              <a:t>Intermolecular</a:t>
            </a:r>
          </a:p>
          <a:p>
            <a:pPr lvl="1"/>
            <a:r>
              <a:rPr lang="en-US" dirty="0"/>
              <a:t>van der </a:t>
            </a:r>
            <a:r>
              <a:rPr lang="en-US" dirty="0" err="1"/>
              <a:t>waal</a:t>
            </a:r>
            <a:endParaRPr lang="en-US" dirty="0"/>
          </a:p>
          <a:p>
            <a:pPr lvl="1"/>
            <a:r>
              <a:rPr lang="en-US" dirty="0"/>
              <a:t>dipole-dipole</a:t>
            </a:r>
          </a:p>
          <a:p>
            <a:pPr lvl="1"/>
            <a:r>
              <a:rPr lang="en-US" dirty="0"/>
              <a:t>charge- charge</a:t>
            </a:r>
          </a:p>
          <a:p>
            <a:pPr lvl="1"/>
            <a:r>
              <a:rPr lang="en-US" dirty="0"/>
              <a:t>quadrupole</a:t>
            </a:r>
          </a:p>
          <a:p>
            <a:r>
              <a:rPr lang="en-US" dirty="0"/>
              <a:t>Intramolecular</a:t>
            </a:r>
          </a:p>
          <a:p>
            <a:pPr lvl="1"/>
            <a:r>
              <a:rPr lang="en-US" dirty="0"/>
              <a:t>bond stretching </a:t>
            </a:r>
          </a:p>
          <a:p>
            <a:pPr lvl="1"/>
            <a:r>
              <a:rPr lang="en-US" dirty="0"/>
              <a:t>bond bending</a:t>
            </a:r>
          </a:p>
          <a:p>
            <a:endParaRPr lang="en-US" dirty="0"/>
          </a:p>
          <a:p>
            <a:pPr lvl="1"/>
            <a:endParaRPr lang="en-US" dirty="0"/>
          </a:p>
          <a:p>
            <a:endParaRPr lang="en-US" dirty="0"/>
          </a:p>
        </p:txBody>
      </p:sp>
    </p:spTree>
    <p:extLst>
      <p:ext uri="{BB962C8B-B14F-4D97-AF65-F5344CB8AC3E}">
        <p14:creationId xmlns:p14="http://schemas.microsoft.com/office/powerpoint/2010/main" val="301247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B0B1-1BCD-46D8-96B8-B9DF0F3BDF52}"/>
              </a:ext>
            </a:extLst>
          </p:cNvPr>
          <p:cNvSpPr>
            <a:spLocks noGrp="1"/>
          </p:cNvSpPr>
          <p:nvPr>
            <p:ph type="title"/>
          </p:nvPr>
        </p:nvSpPr>
        <p:spPr/>
        <p:txBody>
          <a:bodyPr/>
          <a:lstStyle/>
          <a:p>
            <a:r>
              <a:rPr lang="en-US" dirty="0">
                <a:solidFill>
                  <a:schemeClr val="tx1"/>
                </a:solidFill>
              </a:rPr>
              <a:t>Motivation</a:t>
            </a:r>
          </a:p>
        </p:txBody>
      </p:sp>
      <p:sp>
        <p:nvSpPr>
          <p:cNvPr id="3" name="Content Placeholder 2">
            <a:extLst>
              <a:ext uri="{FF2B5EF4-FFF2-40B4-BE49-F238E27FC236}">
                <a16:creationId xmlns:a16="http://schemas.microsoft.com/office/drawing/2014/main" id="{80D4161A-09DC-4010-9BBE-795DABC7F7FC}"/>
              </a:ext>
            </a:extLst>
          </p:cNvPr>
          <p:cNvSpPr>
            <a:spLocks noGrp="1"/>
          </p:cNvSpPr>
          <p:nvPr>
            <p:ph idx="1"/>
          </p:nvPr>
        </p:nvSpPr>
        <p:spPr/>
        <p:txBody>
          <a:bodyPr/>
          <a:lstStyle/>
          <a:p>
            <a:r>
              <a:rPr lang="en-US" dirty="0"/>
              <a:t>Why study Molecular  Dynamics?</a:t>
            </a:r>
          </a:p>
          <a:p>
            <a:r>
              <a:rPr lang="en-US" dirty="0"/>
              <a:t>Why study water?</a:t>
            </a:r>
          </a:p>
        </p:txBody>
      </p:sp>
    </p:spTree>
    <p:extLst>
      <p:ext uri="{BB962C8B-B14F-4D97-AF65-F5344CB8AC3E}">
        <p14:creationId xmlns:p14="http://schemas.microsoft.com/office/powerpoint/2010/main" val="3795031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A74B-EC72-4CEC-A552-899D3E9F553D}"/>
              </a:ext>
            </a:extLst>
          </p:cNvPr>
          <p:cNvSpPr>
            <a:spLocks noGrp="1"/>
          </p:cNvSpPr>
          <p:nvPr>
            <p:ph type="title"/>
          </p:nvPr>
        </p:nvSpPr>
        <p:spPr/>
        <p:txBody>
          <a:bodyPr/>
          <a:lstStyle/>
          <a:p>
            <a:r>
              <a:rPr lang="en-US" dirty="0">
                <a:solidFill>
                  <a:schemeClr val="tx1"/>
                </a:solidFill>
              </a:rPr>
              <a:t>Water Structure</a:t>
            </a:r>
          </a:p>
        </p:txBody>
      </p:sp>
      <p:pic>
        <p:nvPicPr>
          <p:cNvPr id="1026" name="Picture 2" descr="Image result for water structure">
            <a:extLst>
              <a:ext uri="{FF2B5EF4-FFF2-40B4-BE49-F238E27FC236}">
                <a16:creationId xmlns:a16="http://schemas.microsoft.com/office/drawing/2014/main" id="{3E08F60F-8E54-4862-AF7F-7CEF2746DE9C}"/>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r="-1000"/>
          <a:stretch/>
        </p:blipFill>
        <p:spPr bwMode="auto">
          <a:xfrm>
            <a:off x="1986731" y="3273387"/>
            <a:ext cx="3951130" cy="148657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C2A23B8F-56EA-4D48-8889-E6C4A7FFB2EE}"/>
              </a:ext>
            </a:extLst>
          </p:cNvPr>
          <p:cNvSpPr>
            <a:spLocks noGrp="1"/>
          </p:cNvSpPr>
          <p:nvPr>
            <p:ph sz="half" idx="2"/>
          </p:nvPr>
        </p:nvSpPr>
        <p:spPr>
          <a:xfrm>
            <a:off x="6254140" y="1864194"/>
            <a:ext cx="4488654" cy="3740012"/>
          </a:xfrm>
        </p:spPr>
        <p:txBody>
          <a:bodyPr/>
          <a:lstStyle/>
          <a:p>
            <a:r>
              <a:rPr lang="en-US" dirty="0"/>
              <a:t>2 lone pairs</a:t>
            </a:r>
          </a:p>
          <a:p>
            <a:pPr lvl="1"/>
            <a:r>
              <a:rPr lang="en-US" dirty="0"/>
              <a:t>Bent geometry</a:t>
            </a:r>
          </a:p>
          <a:p>
            <a:r>
              <a:rPr lang="en-US" dirty="0"/>
              <a:t>Covalent bonds</a:t>
            </a:r>
          </a:p>
          <a:p>
            <a:pPr lvl="1"/>
            <a:r>
              <a:rPr lang="en-US" dirty="0"/>
              <a:t>Partial charges</a:t>
            </a:r>
          </a:p>
          <a:p>
            <a:pPr lvl="1"/>
            <a:r>
              <a:rPr lang="en-US" dirty="0"/>
              <a:t>Hydrogen bonding</a:t>
            </a:r>
          </a:p>
          <a:p>
            <a:endParaRPr lang="en-US" dirty="0"/>
          </a:p>
        </p:txBody>
      </p:sp>
      <p:pic>
        <p:nvPicPr>
          <p:cNvPr id="1032" name="Picture 8" descr="Image result for h2o lewis structure">
            <a:extLst>
              <a:ext uri="{FF2B5EF4-FFF2-40B4-BE49-F238E27FC236}">
                <a16:creationId xmlns:a16="http://schemas.microsoft.com/office/drawing/2014/main" id="{F5762960-6771-4D58-A340-F1A56EC2C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731" y="1964893"/>
            <a:ext cx="3951130" cy="1032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E54FD7-2D77-4C36-A629-379DE30953FF}"/>
              </a:ext>
            </a:extLst>
          </p:cNvPr>
          <p:cNvSpPr txBox="1"/>
          <p:nvPr/>
        </p:nvSpPr>
        <p:spPr>
          <a:xfrm>
            <a:off x="1986731" y="5036427"/>
            <a:ext cx="3951130"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hlinkClick r:id="rId5"/>
              </a:rPr>
              <a:t>https://alevelbiology.co.uk/notes/water-structure-properties/</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hlinkClick r:id="rId6"/>
              </a:rPr>
              <a:t>http://wt.kimiq.com/lewis-dot-diagram-for-water/</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215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87E4-6072-42A0-8440-2BB8942AA906}"/>
              </a:ext>
            </a:extLst>
          </p:cNvPr>
          <p:cNvSpPr>
            <a:spLocks noGrp="1"/>
          </p:cNvSpPr>
          <p:nvPr>
            <p:ph type="title"/>
          </p:nvPr>
        </p:nvSpPr>
        <p:spPr/>
        <p:txBody>
          <a:bodyPr/>
          <a:lstStyle/>
          <a:p>
            <a:r>
              <a:rPr lang="en-US" dirty="0">
                <a:solidFill>
                  <a:schemeClr val="tx1"/>
                </a:solidFill>
              </a:rPr>
              <a:t>Water </a:t>
            </a:r>
            <a:r>
              <a:rPr lang="en-US" dirty="0" err="1">
                <a:solidFill>
                  <a:schemeClr val="tx1"/>
                </a:solidFill>
              </a:rPr>
              <a:t>PRoperties</a:t>
            </a:r>
            <a:endParaRPr lang="en-US" dirty="0">
              <a:solidFill>
                <a:schemeClr val="tx1"/>
              </a:solidFill>
            </a:endParaRPr>
          </a:p>
        </p:txBody>
      </p:sp>
      <p:pic>
        <p:nvPicPr>
          <p:cNvPr id="2050" name="Picture 2" descr="Image result for ice structure">
            <a:extLst>
              <a:ext uri="{FF2B5EF4-FFF2-40B4-BE49-F238E27FC236}">
                <a16:creationId xmlns:a16="http://schemas.microsoft.com/office/drawing/2014/main" id="{930FD7EF-2134-47C6-8EF6-AAF2220D2C3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56017" y="2010877"/>
            <a:ext cx="4486777" cy="356986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Image result for water structure">
            <a:extLst>
              <a:ext uri="{FF2B5EF4-FFF2-40B4-BE49-F238E27FC236}">
                <a16:creationId xmlns:a16="http://schemas.microsoft.com/office/drawing/2014/main" id="{6CCD487B-7649-4E59-BD32-A963AFFB4411}"/>
              </a:ext>
            </a:extLst>
          </p:cNvPr>
          <p:cNvPicPr>
            <a:picLocks noGrp="1" noChangeAspect="1" noChangeArrowheads="1"/>
          </p:cNvPicPr>
          <p:nvPr>
            <p:ph sz="half" idx="1"/>
          </p:nvPr>
        </p:nvPicPr>
        <p:blipFill rotWithShape="1">
          <a:blip r:embed="rId4">
            <a:extLst>
              <a:ext uri="{28A0092B-C50C-407E-A947-70E740481C1C}">
                <a14:useLocalDpi xmlns:a14="http://schemas.microsoft.com/office/drawing/2010/main" val="0"/>
              </a:ext>
            </a:extLst>
          </a:blip>
          <a:srcRect l="16787" t="14654" r="17008" b="17079"/>
          <a:stretch/>
        </p:blipFill>
        <p:spPr bwMode="auto">
          <a:xfrm>
            <a:off x="1706252" y="2199899"/>
            <a:ext cx="4214747" cy="32595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DA3277-A48A-4BF0-A74D-01C81A5AD2B5}"/>
              </a:ext>
            </a:extLst>
          </p:cNvPr>
          <p:cNvSpPr txBox="1"/>
          <p:nvPr/>
        </p:nvSpPr>
        <p:spPr>
          <a:xfrm>
            <a:off x="1706252" y="5455665"/>
            <a:ext cx="3918461" cy="430887"/>
          </a:xfrm>
          <a:prstGeom prst="rect">
            <a:avLst/>
          </a:prstGeom>
          <a:noFill/>
        </p:spPr>
        <p:txBody>
          <a:bodyPr wrap="square" rtlCol="0">
            <a:spAutoFit/>
          </a:bodyPr>
          <a:lstStyle/>
          <a:p>
            <a:r>
              <a:rPr lang="en-US" sz="1100" dirty="0">
                <a:hlinkClick r:id="rId5"/>
              </a:rPr>
              <a:t>https://socratic.org/questions/how-is-hydrogen-bonding-among-water-molecules</a:t>
            </a:r>
            <a:endParaRPr lang="en-US" sz="1100" dirty="0"/>
          </a:p>
        </p:txBody>
      </p:sp>
      <p:sp>
        <p:nvSpPr>
          <p:cNvPr id="9" name="TextBox 8">
            <a:extLst>
              <a:ext uri="{FF2B5EF4-FFF2-40B4-BE49-F238E27FC236}">
                <a16:creationId xmlns:a16="http://schemas.microsoft.com/office/drawing/2014/main" id="{22FCB966-62E0-4882-8274-EF02EB93FFB8}"/>
              </a:ext>
            </a:extLst>
          </p:cNvPr>
          <p:cNvSpPr txBox="1"/>
          <p:nvPr/>
        </p:nvSpPr>
        <p:spPr>
          <a:xfrm>
            <a:off x="6622753" y="5434742"/>
            <a:ext cx="3918461" cy="430887"/>
          </a:xfrm>
          <a:prstGeom prst="rect">
            <a:avLst/>
          </a:prstGeom>
          <a:noFill/>
        </p:spPr>
        <p:txBody>
          <a:bodyPr wrap="square" rtlCol="0">
            <a:spAutoFit/>
          </a:bodyPr>
          <a:lstStyle/>
          <a:p>
            <a:r>
              <a:rPr lang="en-US" sz="1100" dirty="0">
                <a:hlinkClick r:id="rId6"/>
              </a:rPr>
              <a:t>https://chem.libretexts.org/Textbook_Maps/General_Chemistry_Textbook_Maps</a:t>
            </a:r>
            <a:endParaRPr lang="en-US" sz="1100" dirty="0"/>
          </a:p>
        </p:txBody>
      </p:sp>
    </p:spTree>
    <p:extLst>
      <p:ext uri="{BB962C8B-B14F-4D97-AF65-F5344CB8AC3E}">
        <p14:creationId xmlns:p14="http://schemas.microsoft.com/office/powerpoint/2010/main" val="680654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6803DA-E61F-4F6B-B074-E03A022BE344}"/>
              </a:ext>
            </a:extLst>
          </p:cNvPr>
          <p:cNvSpPr>
            <a:spLocks noGrp="1"/>
          </p:cNvSpPr>
          <p:nvPr>
            <p:ph type="title"/>
          </p:nvPr>
        </p:nvSpPr>
        <p:spPr/>
        <p:txBody>
          <a:bodyPr/>
          <a:lstStyle/>
          <a:p>
            <a:r>
              <a:rPr lang="en-US" dirty="0"/>
              <a:t>Research Aims</a:t>
            </a:r>
          </a:p>
        </p:txBody>
      </p:sp>
      <p:sp>
        <p:nvSpPr>
          <p:cNvPr id="6" name="Content Placeholder 5">
            <a:extLst>
              <a:ext uri="{FF2B5EF4-FFF2-40B4-BE49-F238E27FC236}">
                <a16:creationId xmlns:a16="http://schemas.microsoft.com/office/drawing/2014/main" id="{F163A3F2-AB2D-432C-B408-69B65517E25D}"/>
              </a:ext>
            </a:extLst>
          </p:cNvPr>
          <p:cNvSpPr>
            <a:spLocks noGrp="1"/>
          </p:cNvSpPr>
          <p:nvPr>
            <p:ph idx="1"/>
          </p:nvPr>
        </p:nvSpPr>
        <p:spPr/>
        <p:txBody>
          <a:bodyPr/>
          <a:lstStyle/>
          <a:p>
            <a:r>
              <a:rPr lang="en-US" dirty="0"/>
              <a:t>Use MD to simulate water at temperatures 200K, 250K, 300K, 350K, 400K.</a:t>
            </a:r>
          </a:p>
          <a:p>
            <a:r>
              <a:rPr lang="en-US" dirty="0"/>
              <a:t>Density as a function of radius</a:t>
            </a:r>
          </a:p>
          <a:p>
            <a:r>
              <a:rPr lang="en-US" dirty="0"/>
              <a:t>Rate of change in density with respect to radius</a:t>
            </a:r>
          </a:p>
        </p:txBody>
      </p:sp>
    </p:spTree>
    <p:extLst>
      <p:ext uri="{BB962C8B-B14F-4D97-AF65-F5344CB8AC3E}">
        <p14:creationId xmlns:p14="http://schemas.microsoft.com/office/powerpoint/2010/main" val="417814068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524</TotalTime>
  <Words>1185</Words>
  <Application>Microsoft Office PowerPoint</Application>
  <PresentationFormat>Widescreen</PresentationFormat>
  <Paragraphs>99</Paragraphs>
  <Slides>18</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Rockwell</vt:lpstr>
      <vt:lpstr>Gallery</vt:lpstr>
      <vt:lpstr>Simulating water analyzing Density</vt:lpstr>
      <vt:lpstr>MOLECULAR DYNAMICS</vt:lpstr>
      <vt:lpstr>how does MD work?</vt:lpstr>
      <vt:lpstr>Verlet Method</vt:lpstr>
      <vt:lpstr>Forces (Ameoba)</vt:lpstr>
      <vt:lpstr>Motivation</vt:lpstr>
      <vt:lpstr>Water Structure</vt:lpstr>
      <vt:lpstr>Water PRoperties</vt:lpstr>
      <vt:lpstr>Research Aims</vt:lpstr>
      <vt:lpstr>Simulation Setup</vt:lpstr>
      <vt:lpstr>Results</vt:lpstr>
      <vt:lpstr>PowerPoint Presentation</vt:lpstr>
      <vt:lpstr>Numerical Method numerical derivative</vt:lpstr>
      <vt:lpstr>PowerPoint Presentation</vt:lpstr>
      <vt:lpstr>PowerPoint Presentation</vt:lpstr>
      <vt:lpstr>Future work</vt:lpstr>
      <vt:lpstr>Work Cited</vt:lpstr>
      <vt:lpstr>Awknowledgements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Simulating water</dc:title>
  <dc:creator>Asela Chandrasinghe</dc:creator>
  <cp:lastModifiedBy>Asela Chandrasinghe</cp:lastModifiedBy>
  <cp:revision>42</cp:revision>
  <dcterms:created xsi:type="dcterms:W3CDTF">2018-05-13T03:51:20Z</dcterms:created>
  <dcterms:modified xsi:type="dcterms:W3CDTF">2018-05-14T03:41:15Z</dcterms:modified>
</cp:coreProperties>
</file>